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  <p:sldMasterId id="2147483953" r:id="rId2"/>
    <p:sldMasterId id="2147483970" r:id="rId3"/>
    <p:sldMasterId id="2147483990" r:id="rId4"/>
    <p:sldMasterId id="2147484037" r:id="rId5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8" r:id="rId16"/>
    <p:sldId id="269" r:id="rId17"/>
    <p:sldId id="271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 dalyli" initials="ld" lastIdx="1" clrIdx="0">
    <p:extLst>
      <p:ext uri="{19B8F6BF-5375-455C-9EA6-DF929625EA0E}">
        <p15:presenceInfo xmlns:p15="http://schemas.microsoft.com/office/powerpoint/2012/main" userId="a57ef75a31d515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3727"/>
    <a:srgbClr val="002060"/>
    <a:srgbClr val="B1C3DA"/>
    <a:srgbClr val="FFFFFF"/>
    <a:srgbClr val="E9AA49"/>
    <a:srgbClr val="56DABC"/>
    <a:srgbClr val="D4EBC2"/>
    <a:srgbClr val="B169E1"/>
    <a:srgbClr val="DF1352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C89E6-2433-4726-B94B-7CB226E86EF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F0305-1889-4A10-B923-17CAB13393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9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596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764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7DA6-3901-426F-B115-FC7463FDC09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72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7DA6-3901-426F-B115-FC7463FDC09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68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20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70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0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1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43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ción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ítulo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77" y="3023292"/>
            <a:ext cx="5495544" cy="612648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1799953" rev="0"/>
            </a:camera>
            <a:lightRig rig="threePt" dir="t"/>
          </a:scene3d>
        </p:spPr>
        <p:txBody>
          <a:bodyPr rtlCol="0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0997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69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1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2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6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00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3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35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08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33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43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9713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66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4229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09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56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8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7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4"/>
            <a:ext cx="7197727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9" y="5870577"/>
            <a:ext cx="1600200" cy="377825"/>
          </a:xfrm>
        </p:spPr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7"/>
            <a:ext cx="4893959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9" y="5870577"/>
            <a:ext cx="551167" cy="377825"/>
          </a:xfrm>
        </p:spPr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18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98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121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575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5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9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03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5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4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5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48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512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77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7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529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4" y="914400"/>
            <a:ext cx="3280975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06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1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297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014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6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3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4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769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44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2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371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2" y="609602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73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601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9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sz="1800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9" y="1169256"/>
            <a:ext cx="5285915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DISEÑO DE TEXTO 1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s-ES" noProof="0"/>
              <a:t>DD.MM.20AA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sz="1800" noProof="0"/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9" y="2136036"/>
            <a:ext cx="5285915" cy="857098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7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sz="1800" noProof="0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3100273"/>
            <a:ext cx="5288963" cy="2588637"/>
          </a:xfrm>
        </p:spPr>
        <p:txBody>
          <a:bodyPr lIns="0" rtlCol="0">
            <a:normAutofit/>
          </a:bodyPr>
          <a:lstStyle>
            <a:lvl1pPr marL="179996" indent="-179996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732825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7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2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15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43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828565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3657459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0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04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5106027" cy="342410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4"/>
            <a:ext cx="5105400" cy="342410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989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5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5" y="3051014"/>
            <a:ext cx="5106027" cy="274018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1" y="3051014"/>
            <a:ext cx="5105401" cy="274018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643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255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670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3" y="609602"/>
            <a:ext cx="6200163" cy="518159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6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509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32854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78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5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460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1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502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372798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9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99848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3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7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60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5" y="2943357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90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50" y="2943357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9" y="2943357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40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5" y="610772"/>
            <a:ext cx="10364452" cy="160392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6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6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6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2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300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9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4" y="4781080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504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5"/>
            <a:ext cx="10364452" cy="342410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569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9603"/>
            <a:ext cx="2553327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3"/>
            <a:ext cx="7658724" cy="518159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86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ción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ítulo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77" y="3023292"/>
            <a:ext cx="5495544" cy="612648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1799953" rev="0"/>
            </a:camera>
            <a:lightRig rig="threePt" dir="t"/>
          </a:scene3d>
        </p:spPr>
        <p:txBody>
          <a:bodyPr rtlCol="0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18782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1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1" y="4279973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7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800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800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3000" y="1312607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9" y="4233582"/>
            <a:ext cx="33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008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712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694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9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231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860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50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16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319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801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089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875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83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710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555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691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818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4546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228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1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1" y="4279973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7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800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800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3000" y="1312607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9" y="4233582"/>
            <a:ext cx="33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2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6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8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89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0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2" y="2142069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2" y="587057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74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5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5" y="5883277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9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</p:sldLayoutIdLst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1451DF-F352-4950-9073-D42CFFC7677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3D3512-BBAF-4B6E-9379-ECFCF70ECB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94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audio" Target="../media/audio1.wav"/><Relationship Id="rId7" Type="http://schemas.openxmlformats.org/officeDocument/2006/relationships/image" Target="../media/image41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0.png"/><Relationship Id="rId5" Type="http://schemas.openxmlformats.org/officeDocument/2006/relationships/image" Target="../media/image35.jpeg"/><Relationship Id="rId10" Type="http://schemas.openxmlformats.org/officeDocument/2006/relationships/image" Target="../media/image37.gif"/><Relationship Id="rId4" Type="http://schemas.openxmlformats.org/officeDocument/2006/relationships/hyperlink" Target="http://localhost:8888/notebooks/Desktop/Dise%C3%B1os%20experimentales/FinalCody.ipynb" TargetMode="External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4.wav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Relationship Id="rId6" Type="http://schemas.openxmlformats.org/officeDocument/2006/relationships/hyperlink" Target="http://localhost:8888/notebooks/Desktop/Dise%C3%B1os%20experimentales/FinalCody.ipynb" TargetMode="External"/><Relationship Id="rId5" Type="http://schemas.openxmlformats.org/officeDocument/2006/relationships/image" Target="../media/image44.png"/><Relationship Id="rId4" Type="http://schemas.openxmlformats.org/officeDocument/2006/relationships/audio" Target="../media/audio7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gif"/><Relationship Id="rId18" Type="http://schemas.openxmlformats.org/officeDocument/2006/relationships/slide" Target="slide8.xml"/><Relationship Id="rId3" Type="http://schemas.openxmlformats.org/officeDocument/2006/relationships/audio" Target="../media/audio3.wav"/><Relationship Id="rId21" Type="http://schemas.openxmlformats.org/officeDocument/2006/relationships/slide" Target="slide11.xml"/><Relationship Id="rId7" Type="http://schemas.openxmlformats.org/officeDocument/2006/relationships/image" Target="../media/image1.jpeg"/><Relationship Id="rId12" Type="http://schemas.openxmlformats.org/officeDocument/2006/relationships/image" Target="../media/image19.gif"/><Relationship Id="rId17" Type="http://schemas.openxmlformats.org/officeDocument/2006/relationships/slide" Target="slide4.xml"/><Relationship Id="rId2" Type="http://schemas.openxmlformats.org/officeDocument/2006/relationships/audio" Target="../media/audio2.wav"/><Relationship Id="rId16" Type="http://schemas.microsoft.com/office/2007/relationships/hdphoto" Target="../media/hdphoto2.wdp"/><Relationship Id="rId20" Type="http://schemas.openxmlformats.org/officeDocument/2006/relationships/slide" Target="slide10.xml"/><Relationship Id="rId1" Type="http://schemas.openxmlformats.org/officeDocument/2006/relationships/slideLayout" Target="../slideLayouts/slideLayout30.xml"/><Relationship Id="rId6" Type="http://schemas.openxmlformats.org/officeDocument/2006/relationships/audio" Target="../media/audio6.wav"/><Relationship Id="rId11" Type="http://schemas.openxmlformats.org/officeDocument/2006/relationships/image" Target="../media/image18.jpeg"/><Relationship Id="rId5" Type="http://schemas.openxmlformats.org/officeDocument/2006/relationships/audio" Target="../media/audio5.wav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19" Type="http://schemas.openxmlformats.org/officeDocument/2006/relationships/hyperlink" Target="http://localhost:8888/notebooks/Desktop/Dise%C3%B1os%20experimentales/FinalCody.ipynb" TargetMode="External"/><Relationship Id="rId4" Type="http://schemas.openxmlformats.org/officeDocument/2006/relationships/audio" Target="../media/audio4.wav"/><Relationship Id="rId9" Type="http://schemas.openxmlformats.org/officeDocument/2006/relationships/image" Target="../media/image16.jpg"/><Relationship Id="rId14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5" Type="http://schemas.openxmlformats.org/officeDocument/2006/relationships/image" Target="../media/image24.jpeg"/><Relationship Id="rId4" Type="http://schemas.openxmlformats.org/officeDocument/2006/relationships/hyperlink" Target="http://localhost:8888/notebooks/Desktop/Dise%C3%B1os%20experimentales/FinalCody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Desktop/Dise%C3%B1os%20experimentales/FinalCody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audio" Target="../media/audio7.wav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gif"/><Relationship Id="rId4" Type="http://schemas.openxmlformats.org/officeDocument/2006/relationships/audio" Target="../media/audio1.wav"/><Relationship Id="rId9" Type="http://schemas.openxmlformats.org/officeDocument/2006/relationships/hyperlink" Target="http://localhost:8888/notebooks/Desktop/Dise%C3%B1os%20experimentales/FinalCody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8.png"/><Relationship Id="rId3" Type="http://schemas.openxmlformats.org/officeDocument/2006/relationships/audio" Target="../media/audio7.wav"/><Relationship Id="rId7" Type="http://schemas.openxmlformats.org/officeDocument/2006/relationships/image" Target="../media/image31.png"/><Relationship Id="rId12" Type="http://schemas.openxmlformats.org/officeDocument/2006/relationships/hyperlink" Target="http://localhost:8888/notebooks/Desktop/Dise%C3%B1os%20experimentales/FinalCody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0.pn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34.gif"/><Relationship Id="rId4" Type="http://schemas.openxmlformats.org/officeDocument/2006/relationships/audio" Target="../media/audio1.wav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/>
          <p:cNvSpPr txBox="1"/>
          <p:nvPr/>
        </p:nvSpPr>
        <p:spPr>
          <a:xfrm>
            <a:off x="4453180" y="2854843"/>
            <a:ext cx="2672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000" b="1" dirty="0">
                <a:solidFill>
                  <a:srgbClr val="FFC000"/>
                </a:solidFill>
                <a:latin typeface="Brush Script MT" panose="03060802040406070304" pitchFamily="66" charset="0"/>
              </a:rPr>
              <a:t>DBCA</a:t>
            </a:r>
            <a:endParaRPr lang="en-US" sz="6000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21" name="Título 1"/>
          <p:cNvSpPr>
            <a:spLocks noGrp="1"/>
          </p:cNvSpPr>
          <p:nvPr>
            <p:ph type="ctrTitle"/>
          </p:nvPr>
        </p:nvSpPr>
        <p:spPr>
          <a:xfrm>
            <a:off x="1439092" y="280508"/>
            <a:ext cx="9618616" cy="2677885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r>
              <a:rPr lang="es-PE" sz="9600" b="1" dirty="0">
                <a:solidFill>
                  <a:srgbClr val="FFCC00"/>
                </a:solidFill>
                <a:latin typeface="French Script MT" panose="03020402040607040605" pitchFamily="66" charset="0"/>
              </a:rPr>
              <a:t>Diseño de Bloques Completos al Azar </a:t>
            </a:r>
            <a:endParaRPr lang="en-US" sz="9600" b="1" dirty="0">
              <a:solidFill>
                <a:srgbClr val="FFCC00"/>
              </a:solidFill>
              <a:latin typeface="French Script MT" panose="03020402040607040605" pitchFamily="66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" b="10095"/>
          <a:stretch/>
        </p:blipFill>
        <p:spPr>
          <a:xfrm rot="10800000">
            <a:off x="0" y="783772"/>
            <a:ext cx="12192000" cy="607422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01" b="87314" l="769" r="94231">
                        <a14:foregroundMark x1="13154" y1="41031" x2="13154" y2="41031"/>
                        <a14:foregroundMark x1="13154" y1="41031" x2="13154" y2="41031"/>
                        <a14:foregroundMark x1="13308" y1="41625" x2="13308" y2="41625"/>
                        <a14:foregroundMark x1="13308" y1="42022" x2="13308" y2="42022"/>
                        <a14:foregroundMark x1="11231" y1="42022" x2="11231" y2="42022"/>
                        <a14:foregroundMark x1="27846" y1="72448" x2="27846" y2="72448"/>
                        <a14:foregroundMark x1="25769" y1="73043" x2="25769" y2="73043"/>
                        <a14:foregroundMark x1="32769" y1="52725" x2="32769" y2="52725"/>
                        <a14:foregroundMark x1="28154" y1="53320" x2="28154" y2="53320"/>
                        <a14:foregroundMark x1="26077" y1="54807" x2="26077" y2="54807"/>
                        <a14:foregroundMark x1="29538" y1="34886" x2="29538" y2="34886"/>
                        <a14:foregroundMark x1="27846" y1="29336" x2="27846" y2="29336"/>
                        <a14:foregroundMark x1="25769" y1="28741" x2="25769" y2="28741"/>
                        <a14:foregroundMark x1="40231" y1="56392" x2="40231" y2="56392"/>
                        <a14:foregroundMark x1="40385" y1="60059" x2="40385" y2="60059"/>
                        <a14:foregroundMark x1="40692" y1="62934" x2="40692" y2="62934"/>
                        <a14:foregroundMark x1="40538" y1="66700" x2="40538" y2="66700"/>
                        <a14:foregroundMark x1="40385" y1="70367" x2="40385" y2="70367"/>
                        <a14:foregroundMark x1="40538" y1="72646" x2="40538" y2="72646"/>
                        <a14:foregroundMark x1="86538" y1="66303" x2="86538" y2="66303"/>
                        <a14:foregroundMark x1="86385" y1="69376" x2="86385" y2="69376"/>
                        <a14:foregroundMark x1="86385" y1="71754" x2="86385" y2="71754"/>
                        <a14:foregroundMark x1="86231" y1="73835" x2="86231" y2="73835"/>
                        <a14:foregroundMark x1="69692" y1="44103" x2="69692" y2="44103"/>
                        <a14:foregroundMark x1="71769" y1="42716" x2="71769" y2="42716"/>
                        <a14:foregroundMark x1="12538" y1="48167" x2="12538" y2="48167"/>
                        <a14:foregroundMark x1="12385" y1="46581" x2="12385" y2="46581"/>
                        <a14:foregroundMark x1="12077" y1="52329" x2="12077" y2="52329"/>
                        <a14:foregroundMark x1="20462" y1="45292" x2="20462" y2="45292"/>
                        <a14:foregroundMark x1="20615" y1="44103" x2="20615" y2="44103"/>
                        <a14:foregroundMark x1="21154" y1="43310" x2="21154" y2="43310"/>
                        <a14:foregroundMark x1="21769" y1="42418" x2="21769" y2="42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5" r="4860" b="19048"/>
          <a:stretch/>
        </p:blipFill>
        <p:spPr>
          <a:xfrm>
            <a:off x="3743511" y="4473658"/>
            <a:ext cx="4092195" cy="2231969"/>
          </a:xfrm>
          <a:prstGeom prst="rect">
            <a:avLst/>
          </a:prstGeom>
        </p:spPr>
      </p:pic>
      <p:sp>
        <p:nvSpPr>
          <p:cNvPr id="18" name="Título 1"/>
          <p:cNvSpPr txBox="1">
            <a:spLocks/>
          </p:cNvSpPr>
          <p:nvPr/>
        </p:nvSpPr>
        <p:spPr>
          <a:xfrm>
            <a:off x="1385168" y="280508"/>
            <a:ext cx="9618616" cy="2677885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9600" b="1" dirty="0">
                <a:latin typeface="French Script MT" panose="03020402040607040605" pitchFamily="66" charset="0"/>
              </a:rPr>
              <a:t>Diseño de Bloques Completos al </a:t>
            </a:r>
            <a:r>
              <a:rPr lang="es-PE" sz="9600" b="1" dirty="0" smtClean="0">
                <a:latin typeface="French Script MT" panose="03020402040607040605" pitchFamily="66" charset="0"/>
              </a:rPr>
              <a:t>Azar </a:t>
            </a:r>
            <a:endParaRPr lang="en-US" sz="9600" b="1" dirty="0">
              <a:latin typeface="French Script MT" panose="03020402040607040605" pitchFamily="66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4507104" y="2805223"/>
            <a:ext cx="2672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000" b="1" dirty="0">
                <a:latin typeface="Brush Script MT" panose="03060802040406070304" pitchFamily="66" charset="0"/>
              </a:rPr>
              <a:t>DBCA</a:t>
            </a:r>
            <a:endParaRPr lang="en-US" sz="6000" b="1" dirty="0">
              <a:latin typeface="Brush Script MT" panose="03060802040406070304" pitchFamily="66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790" y="280508"/>
            <a:ext cx="1030139" cy="11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18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0" y="0"/>
            <a:ext cx="7290486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404949" y="274320"/>
            <a:ext cx="7628708" cy="64922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mariposas negras. | Mariposa negra volando, aisladas en blanco — Foto de  stock ... | Best tattoos for women, Black butterfly, Cute icon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92699">
            <a:off x="-99952" y="84221"/>
            <a:ext cx="2150393" cy="167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214C0AF-0C99-49B8-B848-73442FA812F7}"/>
              </a:ext>
            </a:extLst>
          </p:cNvPr>
          <p:cNvSpPr txBox="1">
            <a:spLocks/>
          </p:cNvSpPr>
          <p:nvPr/>
        </p:nvSpPr>
        <p:spPr>
          <a:xfrm>
            <a:off x="574869" y="487424"/>
            <a:ext cx="5750440" cy="1810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dirty="0">
                <a:latin typeface="Cambria Math" panose="02040503050406030204" pitchFamily="18" charset="0"/>
                <a:ea typeface="Cambria Math" panose="02040503050406030204" pitchFamily="18" charset="0"/>
              </a:rPr>
              <a:t>Prueba de </a:t>
            </a:r>
            <a:r>
              <a:rPr lang="es-E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Tukey</a:t>
            </a:r>
          </a:p>
          <a:p>
            <a:endParaRPr lang="es-ES" sz="37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" name="Conector recto 13" descr="elemento decorativo">
            <a:extLst>
              <a:ext uri="{FF2B5EF4-FFF2-40B4-BE49-F238E27FC236}">
                <a16:creationId xmlns:a16="http://schemas.microsoft.com/office/drawing/2014/main" id="{83A55248-C59C-4ACA-8BB2-3607238825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29945" y="2297803"/>
            <a:ext cx="5040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829945" y="2572123"/>
            <a:ext cx="5350580" cy="389399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1031966" y="2651760"/>
                <a:ext cx="4837979" cy="1244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Planteamiento de la Hipótesis</a:t>
                </a:r>
                <a:r>
                  <a:rPr lang="es-PE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E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s-P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P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E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s-P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s-P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E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s-P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s-P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PE" b="0" i="1" smtClean="0">
                        <a:latin typeface="Cambria Math" panose="02040503050406030204" pitchFamily="18" charset="0"/>
                      </a:rPr>
                      <m:t> ;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;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=1,2,3,4</m:t>
                    </m:r>
                  </m:oMath>
                </a14:m>
                <a:endParaRPr lang="es-PE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dirty="0" smtClean="0"/>
                  <a:t>α= 0.01</a:t>
                </a:r>
                <a:endParaRPr lang="es-PE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6" y="2651760"/>
                <a:ext cx="4837979" cy="1244956"/>
              </a:xfrm>
              <a:prstGeom prst="rect">
                <a:avLst/>
              </a:prstGeom>
              <a:blipFill>
                <a:blip r:embed="rId6"/>
                <a:stretch>
                  <a:fillRect l="-1008" t="-4412"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930955" y="4084696"/>
                <a:ext cx="483797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Conclusión: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P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𝑛𝑖𝑣𝑒𝑙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𝑠𝑖𝑔𝑛𝑖𝑓𝑖𝑐𝑎𝑐𝑖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ó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0.01.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𝐸𝑥𝑖𝑠𝑡𝑒𝑛</m:t>
                    </m:r>
                  </m:oMath>
                </a14:m>
                <a:endParaRPr lang="es-PE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s-P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𝑑𝑖𝑓𝑒𝑟𝑒𝑛𝑐𝑖𝑎𝑠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𝑠𝑖𝑔𝑛𝑖𝑓𝑖𝑐𝑎𝑡𝑖𝑣𝑎𝑠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𝑟𝑒𝑠𝑖𝑠𝑡𝑒𝑛𝑐𝑖𝑎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s-PE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𝑝𝑟𝑜𝑚𝑒𝑑𝑖𝑜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𝑡𝑒𝑛𝑠𝑖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ó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P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s-P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𝑙𝑏</m:t>
                    </m:r>
                    <m:r>
                      <a:rPr lang="es-P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s-P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𝑝𝑢𝑙𝑔𝑎𝑑𝑎𝑠</m:t>
                    </m:r>
                    <m:r>
                      <a:rPr lang="es-P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s-P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s-P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Cuando se utilizan los agentes químicos 2 y 1, 3 y 1, 4y1, 3y2, 4 y . No existen diferencias significativas cuando se usan los agentes químicos 4 y 3.</a:t>
                </a:r>
                <a:endParaRPr lang="es-P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s-PE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55" y="4084696"/>
                <a:ext cx="4837979" cy="2585323"/>
              </a:xfrm>
              <a:prstGeom prst="rect">
                <a:avLst/>
              </a:prstGeom>
              <a:blipFill>
                <a:blip r:embed="rId7"/>
                <a:stretch>
                  <a:fillRect l="-1135" t="-1415" r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arcador de posición de imagen 20" descr="Mapa de París">
            <a:hlinkClick r:id="rId8" action="ppaction://hlinksldjump"/>
            <a:extLst>
              <a:ext uri="{FF2B5EF4-FFF2-40B4-BE49-F238E27FC236}">
                <a16:creationId xmlns:a16="http://schemas.microsoft.com/office/drawing/2014/main" id="{15EDCB2E-FB37-4EB6-95E6-922E5BE1A50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91104" y="0"/>
            <a:ext cx="5700896" cy="6858000"/>
          </a:xfrm>
          <a:prstGeom prst="rect">
            <a:avLst/>
          </a:prstGeom>
        </p:spPr>
      </p:pic>
      <p:pic>
        <p:nvPicPr>
          <p:cNvPr id="4104" name="Picture 8" descr="140 ideas de MARIPOSAS | mariposas, gifs de mariposas, mariposas en  movimiento"/>
          <p:cNvPicPr>
            <a:picLocks noChangeAspect="1" noChangeArrowheads="1" noCrop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60" y="211683"/>
            <a:ext cx="6463805" cy="655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05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479177" y="2049314"/>
            <a:ext cx="5277394" cy="4625806"/>
          </a:xfrm>
          <a:prstGeom prst="rect">
            <a:avLst/>
          </a:prstGeom>
          <a:solidFill>
            <a:schemeClr val="accent2">
              <a:alpha val="28000"/>
            </a:schemeClr>
          </a:solidFill>
          <a:ln w="76200">
            <a:solidFill>
              <a:srgbClr val="B1C3D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1077" y="36011"/>
            <a:ext cx="5143500" cy="2090808"/>
          </a:xfrm>
        </p:spPr>
        <p:txBody>
          <a:bodyPr rtlCol="0"/>
          <a:lstStyle/>
          <a:p>
            <a:pPr algn="ctr" rtl="0"/>
            <a:r>
              <a:rPr lang="es-ES" dirty="0" smtClean="0"/>
              <a:t>Estadístico “T”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ítulo 2">
                <a:extLst>
                  <a:ext uri="{FF2B5EF4-FFF2-40B4-BE49-F238E27FC236}">
                    <a16:creationId xmlns:a16="http://schemas.microsoft.com/office/drawing/2014/main" id="{1AFF0EFE-C50F-44EB-8978-B97795477C9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81077" y="4357851"/>
                <a:ext cx="5143500" cy="1894294"/>
              </a:xfrm>
            </p:spPr>
            <p:txBody>
              <a:bodyPr rtlCol="0"/>
              <a:lstStyle/>
              <a:p>
                <a:pPr rtl="0"/>
                <a:r>
                  <a:rPr lang="es-PE" sz="2800" b="0" dirty="0" smtClean="0">
                    <a:solidFill>
                      <a:srgbClr val="002060"/>
                    </a:solidFill>
                  </a:rPr>
                  <a:t>F</a:t>
                </a:r>
                <a:r>
                  <a:rPr lang="es-PE" sz="2800" b="0" cap="none" dirty="0" smtClean="0">
                    <a:solidFill>
                      <a:srgbClr val="002060"/>
                    </a:solidFill>
                  </a:rPr>
                  <a:t>órmula</a:t>
                </a:r>
                <a:r>
                  <a:rPr lang="es-PE" sz="2800" b="0" dirty="0" smtClean="0">
                    <a:solidFill>
                      <a:srgbClr val="002060"/>
                    </a:solidFill>
                  </a:rPr>
                  <a:t>: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PE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P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P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P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PE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s-E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PE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PE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P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PE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s-E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𝐶𝑀𝐸</m:t>
                                  </m:r>
                                </m:num>
                                <m:den>
                                  <m:r>
                                    <a:rPr lang="es-PE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s-E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PE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PE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PE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s-ES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PE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s-PE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PE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" name="Subtítulo 2">
                <a:extLst>
                  <a:ext uri="{FF2B5EF4-FFF2-40B4-BE49-F238E27FC236}">
                    <a16:creationId xmlns:a16="http://schemas.microsoft.com/office/drawing/2014/main" id="{1AFF0EFE-C50F-44EB-8978-B97795477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81077" y="4357851"/>
                <a:ext cx="5143500" cy="1894294"/>
              </a:xfrm>
              <a:blipFill>
                <a:blip r:embed="rId5"/>
                <a:stretch>
                  <a:fillRect l="-2370" t="-322" b="-17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Marcador de posición de imagen 9" descr="paisaje urbano&#10;">
            <a:hlinkClick r:id="rId6"/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6" name="Conector recto 5"/>
          <p:cNvCxnSpPr/>
          <p:nvPr/>
        </p:nvCxnSpPr>
        <p:spPr>
          <a:xfrm>
            <a:off x="7001691" y="2202989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6781077" y="2202989"/>
                <a:ext cx="4975494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3200" dirty="0" smtClean="0">
                    <a:solidFill>
                      <a:srgbClr val="002060"/>
                    </a:solidFill>
                  </a:rPr>
                  <a:t>Planteamiento de Hipótesis: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s-PE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s-P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s-PE" dirty="0"/>
              </a:p>
              <a:p>
                <a:endParaRPr lang="es-PE" dirty="0" smtClean="0"/>
              </a:p>
              <a:p>
                <a:r>
                  <a:rPr lang="el-GR" dirty="0" smtClean="0"/>
                  <a:t>α</a:t>
                </a:r>
                <a:r>
                  <a:rPr lang="es-PE" dirty="0" smtClean="0"/>
                  <a:t>= 0.01</a:t>
                </a:r>
                <a:endParaRPr lang="es-P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77" y="2202989"/>
                <a:ext cx="4975494" cy="2462213"/>
              </a:xfrm>
              <a:prstGeom prst="rect">
                <a:avLst/>
              </a:prstGeom>
              <a:blipFill>
                <a:blip r:embed="rId8"/>
                <a:stretch>
                  <a:fillRect l="-3060" t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14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05" y="0"/>
            <a:ext cx="5143500" cy="2090808"/>
          </a:xfrm>
        </p:spPr>
        <p:txBody>
          <a:bodyPr rtlCol="0"/>
          <a:lstStyle/>
          <a:p>
            <a:pPr algn="ctr" rtl="0"/>
            <a:r>
              <a:rPr lang="es-ES" dirty="0" smtClean="0"/>
              <a:t>Estadístico “T”</a:t>
            </a:r>
            <a:endParaRPr lang="es-ES" dirty="0"/>
          </a:p>
        </p:txBody>
      </p:sp>
      <p:pic>
        <p:nvPicPr>
          <p:cNvPr id="10" name="Marcador de posición de imagen 9" descr="paisaje urbano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6395824" y="4304273"/>
            <a:ext cx="5143500" cy="2837519"/>
          </a:xfrm>
        </p:spPr>
        <p:txBody>
          <a:bodyPr/>
          <a:lstStyle/>
          <a:p>
            <a:r>
              <a:rPr lang="es-PE" dirty="0" smtClean="0"/>
              <a:t>Conclusión:</a:t>
            </a:r>
          </a:p>
          <a:p>
            <a:r>
              <a:rPr lang="es-PE" cap="none" dirty="0" smtClean="0">
                <a:solidFill>
                  <a:srgbClr val="002060"/>
                </a:solidFill>
              </a:rPr>
              <a:t>Como Tc=12.4381&gt;</a:t>
            </a:r>
            <a:r>
              <a:rPr lang="es-PE" cap="none" dirty="0" err="1" smtClean="0">
                <a:solidFill>
                  <a:srgbClr val="002060"/>
                </a:solidFill>
              </a:rPr>
              <a:t>Ttab</a:t>
            </a:r>
            <a:r>
              <a:rPr lang="es-PE" cap="none" dirty="0" smtClean="0">
                <a:solidFill>
                  <a:srgbClr val="002060"/>
                </a:solidFill>
              </a:rPr>
              <a:t>  a un nivel de significancia de 0.01  se acepta HO, por lo tanto el promedio de resistencia  del agente químico 1 más el agente químico 2 menos el agente químico 3 menos el agente químico 4 es mayor a 10 .</a:t>
            </a:r>
            <a:endParaRPr lang="en-US" cap="none" dirty="0">
              <a:solidFill>
                <a:srgbClr val="002060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7039429" y="2090808"/>
            <a:ext cx="477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1220" y="2090809"/>
            <a:ext cx="5037092" cy="20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9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5238206" y="279406"/>
            <a:ext cx="6096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Referencias</a:t>
            </a: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Bibliograficas</a:t>
            </a: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sz="2000" b="1" dirty="0"/>
              <a:t>https://www.reneshbedre.com/blog/anova.html 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https</a:t>
            </a:r>
            <a:r>
              <a:rPr lang="en-US" sz="2000" b="1" dirty="0"/>
              <a:t>://docs.scipy.org/doc/scipy/reference/generated/scipy.stats.levene.html</a:t>
            </a:r>
          </a:p>
          <a:p>
            <a:endParaRPr lang="en-US" sz="2000" b="1" dirty="0"/>
          </a:p>
          <a:p>
            <a:r>
              <a:rPr lang="en-US" sz="2000" b="1" dirty="0"/>
              <a:t>https://rpubs.com/cete/dba</a:t>
            </a:r>
          </a:p>
          <a:p>
            <a:endParaRPr lang="en-US" sz="2000" b="1" dirty="0"/>
          </a:p>
          <a:p>
            <a:r>
              <a:rPr lang="en-US" sz="2000" b="1" dirty="0"/>
              <a:t>https://fhernanb.github.io/libro_regresion/homo.html</a:t>
            </a:r>
          </a:p>
          <a:p>
            <a:endParaRPr lang="en-US" sz="2000" b="1" dirty="0"/>
          </a:p>
          <a:p>
            <a:r>
              <a:rPr lang="en-US" sz="2000" b="1" dirty="0"/>
              <a:t>https://www.statology.org/brown-forsythe-test-in-python/</a:t>
            </a:r>
          </a:p>
          <a:p>
            <a:endParaRPr lang="en-US" sz="2000" b="1" dirty="0"/>
          </a:p>
          <a:p>
            <a:r>
              <a:rPr lang="en-US" sz="2000" b="1" dirty="0"/>
              <a:t>https://es.wikipedia.org/wiki/Prueba_Brown-Forsythe</a:t>
            </a:r>
          </a:p>
          <a:p>
            <a:endParaRPr lang="en-US" sz="2000" b="1" dirty="0"/>
          </a:p>
          <a:p>
            <a:r>
              <a:rPr lang="en-US" sz="2000" b="1" dirty="0"/>
              <a:t>https://inis.iaea.org/collection/NCLCollectionStore/_Public/29/013/29013528.pdf</a:t>
            </a:r>
          </a:p>
          <a:p>
            <a:endParaRPr lang="en-US" sz="2000" b="1" dirty="0"/>
          </a:p>
          <a:p>
            <a:r>
              <a:rPr lang="en-US" sz="2000" b="1" dirty="0"/>
              <a:t>https://fhernanb.github.io/libro_regresion/homo.html</a:t>
            </a:r>
          </a:p>
        </p:txBody>
      </p:sp>
      <p:pic>
        <p:nvPicPr>
          <p:cNvPr id="1028" name="Picture 4" descr="Imagen de batman, bruce wayne, and gif | Cómics de batman, Imágenes de  batman, Animación de diseño de personaje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205" y="1003894"/>
            <a:ext cx="6714308" cy="444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thumbs.gfycat.com/ArcticBestAiredale-size_restrict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7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2" y="-2667001"/>
            <a:ext cx="6858001" cy="12192000"/>
          </a:xfrm>
        </p:spPr>
      </p:pic>
      <p:sp>
        <p:nvSpPr>
          <p:cNvPr id="10" name="Rectángulo 9"/>
          <p:cNvSpPr/>
          <p:nvPr/>
        </p:nvSpPr>
        <p:spPr>
          <a:xfrm>
            <a:off x="610409" y="829046"/>
            <a:ext cx="5364000" cy="15696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3810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Freestyle Script" panose="030804020302050B0404" pitchFamily="66" charset="0"/>
              </a:rPr>
              <a:t>Integrantes: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984117" y="2920194"/>
            <a:ext cx="6767997" cy="3416320"/>
          </a:xfrm>
          <a:prstGeom prst="rect">
            <a:avLst/>
          </a:prstGeom>
          <a:solidFill>
            <a:srgbClr val="002060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685783" indent="-685783">
              <a:buFont typeface="Wingdings" panose="05000000000000000000" pitchFamily="2" charset="2"/>
              <a:buChar char="Ø"/>
            </a:pPr>
            <a:r>
              <a:rPr lang="es-PE" sz="5400" dirty="0" err="1" smtClean="0">
                <a:solidFill>
                  <a:srgbClr val="72D8BF"/>
                </a:solidFill>
                <a:latin typeface="Freestyle Script" panose="030804020302050B0404" pitchFamily="66" charset="0"/>
              </a:rPr>
              <a:t>Terrel</a:t>
            </a:r>
            <a:r>
              <a:rPr lang="es-PE" sz="5400" dirty="0" smtClean="0">
                <a:solidFill>
                  <a:srgbClr val="72D8BF"/>
                </a:solidFill>
                <a:latin typeface="Freestyle Script" panose="030804020302050B0404" pitchFamily="66" charset="0"/>
              </a:rPr>
              <a:t> Hidalgo, Mayra</a:t>
            </a:r>
            <a:endParaRPr lang="es-PE" sz="5400" dirty="0">
              <a:solidFill>
                <a:srgbClr val="72D8BF"/>
              </a:solidFill>
              <a:latin typeface="Freestyle Script" panose="030804020302050B0404" pitchFamily="66" charset="0"/>
            </a:endParaRPr>
          </a:p>
          <a:p>
            <a:pPr marL="685783" indent="-685783">
              <a:buFont typeface="Wingdings" panose="05000000000000000000" pitchFamily="2" charset="2"/>
              <a:buChar char="Ø"/>
            </a:pPr>
            <a:r>
              <a:rPr lang="es-PE" sz="5400" dirty="0" smtClean="0">
                <a:solidFill>
                  <a:srgbClr val="72D8BF"/>
                </a:solidFill>
                <a:latin typeface="Freestyle Script" panose="030804020302050B0404" pitchFamily="66" charset="0"/>
              </a:rPr>
              <a:t>Aburto </a:t>
            </a:r>
            <a:r>
              <a:rPr lang="es-PE" sz="5400" dirty="0" err="1" smtClean="0">
                <a:solidFill>
                  <a:srgbClr val="72D8BF"/>
                </a:solidFill>
                <a:latin typeface="Freestyle Script" panose="030804020302050B0404" pitchFamily="66" charset="0"/>
              </a:rPr>
              <a:t>Huaman</a:t>
            </a:r>
            <a:r>
              <a:rPr lang="es-PE" sz="5400" dirty="0" smtClean="0">
                <a:solidFill>
                  <a:srgbClr val="72D8BF"/>
                </a:solidFill>
                <a:latin typeface="Freestyle Script" panose="030804020302050B0404" pitchFamily="66" charset="0"/>
              </a:rPr>
              <a:t>, Paulo Cesar</a:t>
            </a:r>
            <a:endParaRPr lang="es-PE" sz="5400" dirty="0">
              <a:solidFill>
                <a:srgbClr val="72D8BF"/>
              </a:solidFill>
              <a:latin typeface="Freestyle Script" panose="030804020302050B0404" pitchFamily="66" charset="0"/>
            </a:endParaRPr>
          </a:p>
          <a:p>
            <a:pPr marL="685783" indent="-685783">
              <a:buFont typeface="Wingdings" panose="05000000000000000000" pitchFamily="2" charset="2"/>
              <a:buChar char="Ø"/>
            </a:pPr>
            <a:r>
              <a:rPr lang="es-PE" sz="5400" dirty="0" err="1" smtClean="0">
                <a:solidFill>
                  <a:srgbClr val="72D8BF"/>
                </a:solidFill>
                <a:latin typeface="Freestyle Script" panose="030804020302050B0404" pitchFamily="66" charset="0"/>
              </a:rPr>
              <a:t>Quillatupa</a:t>
            </a:r>
            <a:r>
              <a:rPr lang="es-PE" sz="5400" dirty="0" smtClean="0">
                <a:solidFill>
                  <a:srgbClr val="72D8BF"/>
                </a:solidFill>
                <a:latin typeface="Freestyle Script" panose="030804020302050B0404" pitchFamily="66" charset="0"/>
              </a:rPr>
              <a:t> Quintana, </a:t>
            </a:r>
            <a:r>
              <a:rPr lang="es-PE" sz="5400" dirty="0">
                <a:solidFill>
                  <a:srgbClr val="72D8BF"/>
                </a:solidFill>
                <a:latin typeface="Freestyle Script" panose="030804020302050B0404" pitchFamily="66" charset="0"/>
              </a:rPr>
              <a:t>Lucia </a:t>
            </a:r>
            <a:r>
              <a:rPr lang="es-PE" sz="5400" dirty="0" err="1" smtClean="0">
                <a:solidFill>
                  <a:srgbClr val="72D8BF"/>
                </a:solidFill>
                <a:latin typeface="Freestyle Script" panose="030804020302050B0404" pitchFamily="66" charset="0"/>
              </a:rPr>
              <a:t>Dayli</a:t>
            </a:r>
            <a:endParaRPr lang="es-PE" sz="5400" dirty="0" smtClean="0">
              <a:solidFill>
                <a:srgbClr val="72D8BF"/>
              </a:solidFill>
              <a:latin typeface="Freestyle Script" panose="030804020302050B0404" pitchFamily="66" charset="0"/>
            </a:endParaRPr>
          </a:p>
          <a:p>
            <a:pPr marL="685783" indent="-685783">
              <a:buFont typeface="Wingdings" panose="05000000000000000000" pitchFamily="2" charset="2"/>
              <a:buChar char="Ø"/>
            </a:pPr>
            <a:r>
              <a:rPr lang="es-PE" sz="5400" dirty="0">
                <a:solidFill>
                  <a:srgbClr val="72D8BF"/>
                </a:solidFill>
                <a:latin typeface="Freestyle Script" panose="030804020302050B0404" pitchFamily="66" charset="0"/>
              </a:rPr>
              <a:t>Cuadros </a:t>
            </a:r>
            <a:r>
              <a:rPr lang="es-PE" sz="5400" dirty="0" err="1">
                <a:solidFill>
                  <a:srgbClr val="72D8BF"/>
                </a:solidFill>
                <a:latin typeface="Freestyle Script" panose="030804020302050B0404" pitchFamily="66" charset="0"/>
              </a:rPr>
              <a:t>Ramirez</a:t>
            </a:r>
            <a:r>
              <a:rPr lang="es-PE" sz="5400" dirty="0">
                <a:solidFill>
                  <a:srgbClr val="72D8BF"/>
                </a:solidFill>
                <a:latin typeface="Freestyle Script" panose="030804020302050B0404" pitchFamily="66" charset="0"/>
              </a:rPr>
              <a:t>, Kevin </a:t>
            </a:r>
            <a:r>
              <a:rPr lang="es-PE" sz="5400" dirty="0" smtClean="0">
                <a:solidFill>
                  <a:srgbClr val="72D8BF"/>
                </a:solidFill>
                <a:latin typeface="Freestyle Script" panose="030804020302050B0404" pitchFamily="66" charset="0"/>
              </a:rPr>
              <a:t>William</a:t>
            </a:r>
            <a:endParaRPr lang="en-US" sz="5400" dirty="0">
              <a:solidFill>
                <a:srgbClr val="72D8BF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579" y="621512"/>
            <a:ext cx="381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5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1EBF4"/>
              </a:clrFrom>
              <a:clrTo>
                <a:srgbClr val="E1EBF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1" b="13608"/>
          <a:stretch/>
        </p:blipFill>
        <p:spPr>
          <a:xfrm>
            <a:off x="994756" y="253407"/>
            <a:ext cx="9827603" cy="6770396"/>
          </a:xfrm>
          <a:prstGeom prst="rect">
            <a:avLst/>
          </a:prstGeom>
        </p:spPr>
      </p:pic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954" y="756507"/>
            <a:ext cx="4214077" cy="6257308"/>
          </a:xfrm>
        </p:spPr>
      </p:pic>
      <p:sp>
        <p:nvSpPr>
          <p:cNvPr id="21" name="CuadroTexto 20"/>
          <p:cNvSpPr txBox="1"/>
          <p:nvPr/>
        </p:nvSpPr>
        <p:spPr>
          <a:xfrm>
            <a:off x="3845355" y="210138"/>
            <a:ext cx="4328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b="1" dirty="0">
                <a:solidFill>
                  <a:srgbClr val="FF9000"/>
                </a:solidFill>
                <a:latin typeface="Harrington" panose="04040505050A02020702" pitchFamily="82" charset="0"/>
              </a:rPr>
              <a:t>Infografía</a:t>
            </a:r>
          </a:p>
          <a:p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797563" y="198394"/>
            <a:ext cx="4328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b="1" dirty="0">
                <a:latin typeface="Harrington" panose="04040505050A02020702" pitchFamily="82" charset="0"/>
              </a:rPr>
              <a:t>Infografía</a:t>
            </a:r>
          </a:p>
          <a:p>
            <a:endParaRPr lang="en-US" dirty="0"/>
          </a:p>
        </p:txBody>
      </p:sp>
      <p:sp>
        <p:nvSpPr>
          <p:cNvPr id="23" name="Rectángulo redondeado 22"/>
          <p:cNvSpPr/>
          <p:nvPr/>
        </p:nvSpPr>
        <p:spPr>
          <a:xfrm>
            <a:off x="104673" y="253409"/>
            <a:ext cx="4089497" cy="740443"/>
          </a:xfrm>
          <a:prstGeom prst="roundRect">
            <a:avLst/>
          </a:prstGeom>
          <a:solidFill>
            <a:srgbClr val="DF1352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Lectura de Datos </a:t>
            </a:r>
          </a:p>
          <a:p>
            <a:pPr algn="ctr"/>
            <a:r>
              <a:rPr lang="es-PE" sz="20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y Análisis Descriptivo</a:t>
            </a:r>
          </a:p>
        </p:txBody>
      </p:sp>
      <p:sp>
        <p:nvSpPr>
          <p:cNvPr id="31" name="Rectángulo redondeado 30"/>
          <p:cNvSpPr/>
          <p:nvPr/>
        </p:nvSpPr>
        <p:spPr>
          <a:xfrm>
            <a:off x="7998688" y="253411"/>
            <a:ext cx="4089497" cy="7404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Supuestos de Normalidad y Homogeneidad de Varianzas</a:t>
            </a:r>
          </a:p>
        </p:txBody>
      </p:sp>
      <p:sp>
        <p:nvSpPr>
          <p:cNvPr id="32" name="Rectángulo redondeado 31"/>
          <p:cNvSpPr/>
          <p:nvPr/>
        </p:nvSpPr>
        <p:spPr>
          <a:xfrm>
            <a:off x="139184" y="3165112"/>
            <a:ext cx="4089497" cy="740443"/>
          </a:xfrm>
          <a:prstGeom prst="roundRect">
            <a:avLst/>
          </a:prstGeom>
          <a:solidFill>
            <a:srgbClr val="002060"/>
          </a:solidFill>
          <a:ln w="7620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Tabla  de ANVA</a:t>
            </a:r>
          </a:p>
        </p:txBody>
      </p:sp>
      <p:sp>
        <p:nvSpPr>
          <p:cNvPr id="33" name="Rectángulo redondeado 32"/>
          <p:cNvSpPr/>
          <p:nvPr/>
        </p:nvSpPr>
        <p:spPr>
          <a:xfrm>
            <a:off x="7998688" y="3469221"/>
            <a:ext cx="4089497" cy="740443"/>
          </a:xfrm>
          <a:prstGeom prst="roundRect">
            <a:avLst/>
          </a:prstGeom>
          <a:solidFill>
            <a:srgbClr val="FF9000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Prueba de </a:t>
            </a:r>
            <a:r>
              <a:rPr lang="es-PE" sz="2000" b="1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Tukey</a:t>
            </a:r>
            <a:endParaRPr lang="es-PE" sz="20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72166" y="4275375"/>
            <a:ext cx="3111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n w="254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139700">
                    <a:srgbClr val="FFFFFF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“Es una técnica estadística que divide  la varianza total de las unidades experimentales en distintas fuentes de variación, las cuales dependen del tipo de diseño experimental que se use.”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186104" y="5459505"/>
            <a:ext cx="375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CuadroTexto 29"/>
          <p:cNvSpPr txBox="1"/>
          <p:nvPr/>
        </p:nvSpPr>
        <p:spPr>
          <a:xfrm>
            <a:off x="8098533" y="1048456"/>
            <a:ext cx="4093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n w="254">
                  <a:solidFill>
                    <a:schemeClr val="tx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rgbClr val="FFFFFF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Normalidad: </a:t>
            </a:r>
            <a:r>
              <a:rPr lang="es-PE" b="1" dirty="0">
                <a:ln w="254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139700">
                    <a:srgbClr val="FFFFFF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Si los datos estas distribuidos normalmente  formaran en polígono de frecuencias en forma de campana.</a:t>
            </a:r>
          </a:p>
          <a:p>
            <a:pPr algn="ctr"/>
            <a:r>
              <a:rPr lang="es-PE" b="1" dirty="0">
                <a:ln w="254">
                  <a:solidFill>
                    <a:schemeClr val="tx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rgbClr val="FFFFFF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Homogeneidad</a:t>
            </a:r>
            <a:r>
              <a:rPr lang="es-PE" b="1" dirty="0">
                <a:ln w="254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139700">
                    <a:srgbClr val="FFFFFF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: también conocido como homocedasticidad y considera que la varianza es constante en los diferentes niveles del factor.</a:t>
            </a:r>
            <a:endParaRPr lang="en-U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20907189" y="5939639"/>
            <a:ext cx="424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82" name="Picture 10" descr="Informe empresarial y los papeles con lupa ilustración vectorial EPS10  Fotografía de stock - Alamy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98D3CD"/>
              </a:clrFrom>
              <a:clrTo>
                <a:srgbClr val="98D3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1961" b="11630"/>
          <a:stretch/>
        </p:blipFill>
        <p:spPr bwMode="auto">
          <a:xfrm>
            <a:off x="-117499" y="1138434"/>
            <a:ext cx="1450126" cy="14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ibuje A Lápiz Para Escribir En El Icono Blanco Del Fondo Ilustración del  Vector - Ilustración de escuela, instrumento: 152174462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70692">
            <a:off x="10154254" y="5298085"/>
            <a:ext cx="1883951" cy="235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▷ Bugs Bunny: Imágenes Animadas, Gifs y Animaciones ¡100% GRATIS!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33" y="370191"/>
            <a:ext cx="2257425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▷ Dados: Imágenes Animadas, Gifs y Animaciones ¡100% GRATIS!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0" y="5939639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🍃ՏíʍԹӀҽʍҽղԵҽ🍃🌸&quot;Mary Flores&quot;🌸 | Emoticones animados para whatsapp,  Imagenes de emoji, Imagenes chistosas para whatsapp"/>
          <p:cNvPicPr>
            <a:picLocks noChangeAspect="1" noChangeArrowheads="1" noCrop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068" y="3917437"/>
            <a:ext cx="860733" cy="8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🍃ՏíʍԹӀҽʍҽղԵҽ🍃🌸&quot;Mary Flores&quot;🌸 | Emoticones animados para whatsapp,  Imagenes de emoji, Imagenes chistosas para whatsapp"/>
          <p:cNvPicPr>
            <a:picLocks noChangeAspect="1" noChangeArrowheads="1" noCrop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33239" y="1426881"/>
            <a:ext cx="860733" cy="8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/>
          <p:cNvSpPr txBox="1"/>
          <p:nvPr/>
        </p:nvSpPr>
        <p:spPr>
          <a:xfrm>
            <a:off x="820985" y="1138434"/>
            <a:ext cx="3191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n w="254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139700">
                    <a:srgbClr val="FFFFFF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Consiste en almacenar básicamente los datos de la misma longitud en forma de hoja de datos, mientras el análisis descriptivo nos brinda un resumen preciso de los datos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3477522" y="4156639"/>
            <a:ext cx="4449183" cy="2374714"/>
            <a:chOff x="2579757" y="4348425"/>
            <a:chExt cx="4449183" cy="2374714"/>
          </a:xfrm>
        </p:grpSpPr>
        <p:sp>
          <p:nvSpPr>
            <p:cNvPr id="34" name="Rectángulo redondeado 33"/>
            <p:cNvSpPr/>
            <p:nvPr/>
          </p:nvSpPr>
          <p:spPr>
            <a:xfrm>
              <a:off x="2939443" y="4348425"/>
              <a:ext cx="4089497" cy="7404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0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Prueba T</a:t>
              </a:r>
            </a:p>
          </p:txBody>
        </p:sp>
        <p:grpSp>
          <p:nvGrpSpPr>
            <p:cNvPr id="8" name="Grupo 7"/>
            <p:cNvGrpSpPr/>
            <p:nvPr/>
          </p:nvGrpSpPr>
          <p:grpSpPr>
            <a:xfrm>
              <a:off x="2579757" y="5001640"/>
              <a:ext cx="1101042" cy="1721499"/>
              <a:chOff x="2579757" y="5001640"/>
              <a:chExt cx="1101042" cy="1721499"/>
            </a:xfrm>
          </p:grpSpPr>
          <p:sp>
            <p:nvSpPr>
              <p:cNvPr id="7" name="Elipse 6"/>
              <p:cNvSpPr/>
              <p:nvPr/>
            </p:nvSpPr>
            <p:spPr>
              <a:xfrm>
                <a:off x="2919028" y="5648750"/>
                <a:ext cx="390573" cy="19870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1002">
                <a:schemeClr val="lt2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084" name="Picture 12" descr="Formulación de Estrategias de Problemas: LECCION 13: PROBLEMAS DE BÚSQUEDA  EXHAUSTIVA. EJERCICIOS DE COSOLIDACIÓN."/>
              <p:cNvPicPr>
                <a:picLocks noChangeAspect="1" noChangeArrowheads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4271" b="98750" l="9935" r="94300">
                            <a14:foregroundMark x1="41694" y1="43750" x2="41694" y2="43750"/>
                            <a14:foregroundMark x1="39577" y1="43750" x2="39577" y2="43750"/>
                            <a14:foregroundMark x1="37948" y1="43542" x2="37948" y2="43542"/>
                            <a14:foregroundMark x1="37459" y1="40313" x2="37459" y2="40313"/>
                            <a14:foregroundMark x1="39251" y1="40104" x2="39251" y2="40104"/>
                            <a14:foregroundMark x1="42997" y1="41146" x2="42997" y2="41146"/>
                            <a14:foregroundMark x1="41694" y1="42188" x2="41694" y2="42188"/>
                            <a14:foregroundMark x1="38762" y1="45938" x2="38762" y2="45938"/>
                            <a14:foregroundMark x1="34528" y1="44375" x2="34528" y2="44375"/>
                            <a14:foregroundMark x1="35342" y1="42500" x2="35342" y2="42500"/>
                            <a14:foregroundMark x1="37459" y1="43021" x2="37459" y2="43021"/>
                            <a14:foregroundMark x1="40065" y1="43229" x2="40065" y2="43229"/>
                            <a14:foregroundMark x1="56678" y1="41667" x2="56678" y2="41667"/>
                            <a14:foregroundMark x1="59283" y1="42188" x2="59283" y2="42188"/>
                            <a14:foregroundMark x1="59283" y1="42500" x2="59283" y2="42500"/>
                            <a14:foregroundMark x1="63355" y1="42708" x2="63355" y2="42708"/>
                            <a14:foregroundMark x1="63029" y1="42708" x2="63029" y2="42708"/>
                            <a14:foregroundMark x1="59609" y1="42708" x2="59609" y2="42708"/>
                            <a14:foregroundMark x1="59609" y1="42500" x2="59609" y2="42500"/>
                            <a14:foregroundMark x1="60423" y1="40104" x2="60423" y2="40104"/>
                            <a14:foregroundMark x1="61238" y1="43750" x2="61238" y2="43750"/>
                            <a14:foregroundMark x1="60098" y1="44375" x2="60098" y2="44375"/>
                            <a14:foregroundMark x1="57980" y1="44583" x2="57980" y2="44583"/>
                            <a14:foregroundMark x1="55375" y1="43021" x2="55375" y2="43021"/>
                            <a14:foregroundMark x1="43811" y1="44583" x2="43811" y2="44583"/>
                            <a14:foregroundMark x1="60098" y1="46458" x2="60098" y2="46458"/>
                            <a14:foregroundMark x1="61238" y1="46458" x2="61238" y2="464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9757" y="5001640"/>
                <a:ext cx="1101042" cy="1721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6" name="CuadroTexto 35"/>
          <p:cNvSpPr txBox="1"/>
          <p:nvPr/>
        </p:nvSpPr>
        <p:spPr>
          <a:xfrm>
            <a:off x="8048556" y="4600100"/>
            <a:ext cx="4093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n w="254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139700">
                    <a:srgbClr val="FFFFFF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Se utiliza para  señalar si los tratamientos  son iguales o distintos, creando intervalos de confianza para todas las diferencias entre las parejas de medias de los niveles de los factores</a:t>
            </a:r>
            <a:endParaRPr lang="en-US" dirty="0"/>
          </a:p>
        </p:txBody>
      </p:sp>
      <p:sp>
        <p:nvSpPr>
          <p:cNvPr id="37" name="CuadroTexto 36"/>
          <p:cNvSpPr txBox="1"/>
          <p:nvPr/>
        </p:nvSpPr>
        <p:spPr>
          <a:xfrm>
            <a:off x="4381137" y="4965366"/>
            <a:ext cx="362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n w="254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139700">
                    <a:srgbClr val="FFFFFF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La prueba “T” de student es </a:t>
            </a:r>
          </a:p>
          <a:p>
            <a:pPr algn="ctr"/>
            <a:r>
              <a:rPr lang="es-PE" b="1" dirty="0">
                <a:ln w="254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139700">
                    <a:srgbClr val="FFFFFF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un tipo de  estadística deductiva. Se utiliza para determinar si hay una diferencia significativa entre  las medias de los grupos</a:t>
            </a:r>
            <a:endParaRPr lang="en-US" dirty="0"/>
          </a:p>
        </p:txBody>
      </p:sp>
      <p:sp>
        <p:nvSpPr>
          <p:cNvPr id="15" name="Rectángulo 14"/>
          <p:cNvSpPr/>
          <p:nvPr/>
        </p:nvSpPr>
        <p:spPr>
          <a:xfrm>
            <a:off x="3595066" y="-9135"/>
            <a:ext cx="9781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hlinkClick r:id="rId17" action="ppaction://hlinksldjump"/>
              </a:rPr>
              <a:t>1.</a:t>
            </a:r>
            <a:endParaRPr lang="es-E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7550363" y="1965966"/>
            <a:ext cx="9781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hlinkClick r:id="rId18" action="ppaction://hlinksldjump"/>
              </a:rPr>
              <a:t>2.</a:t>
            </a:r>
            <a:endParaRPr lang="es-E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3461718" y="2859640"/>
            <a:ext cx="9781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hlinkClick r:id="rId19"/>
              </a:rPr>
              <a:t>3.</a:t>
            </a:r>
            <a:endParaRPr lang="es-E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8080190" y="3138521"/>
            <a:ext cx="9781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hlinkClick r:id="rId20" action="ppaction://hlinksldjump"/>
              </a:rPr>
              <a:t>4.</a:t>
            </a:r>
            <a:endParaRPr lang="es-E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077014" y="3844904"/>
            <a:ext cx="9781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hlinkClick r:id="rId21" action="ppaction://hlinksldjump"/>
              </a:rPr>
              <a:t>5.</a:t>
            </a:r>
            <a:endParaRPr lang="es-E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9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24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bstract Bubble Colorful Background Design Isolated Flat Illustration..  Royalty Free Cliparts, Vectors, And Stock Illustration. Image 77162014.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09801">
            <a:off x="265561" y="656212"/>
            <a:ext cx="6682931" cy="641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7705" y="364209"/>
            <a:ext cx="8596668" cy="1320800"/>
          </a:xfr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>
            <a:normAutofit/>
          </a:bodyPr>
          <a:lstStyle/>
          <a:p>
            <a:r>
              <a:rPr lang="es-PE" sz="7200" b="1" dirty="0">
                <a:ln w="12700" cmpd="sng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anose="02040602050305030304" pitchFamily="18" charset="0"/>
              </a:rPr>
              <a:t>Lectura de Datos</a:t>
            </a:r>
            <a:endParaRPr lang="en-US" sz="7200" b="1" dirty="0">
              <a:ln w="12700" cmpd="sng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878821"/>
              </p:ext>
            </p:extLst>
          </p:nvPr>
        </p:nvGraphicFramePr>
        <p:xfrm>
          <a:off x="5532809" y="2049217"/>
          <a:ext cx="4084392" cy="4493423"/>
        </p:xfrm>
        <a:graphic>
          <a:graphicData uri="http://schemas.openxmlformats.org/drawingml/2006/table">
            <a:tbl>
              <a:tblPr/>
              <a:tblGrid>
                <a:gridCol w="1361464">
                  <a:extLst>
                    <a:ext uri="{9D8B030D-6E8A-4147-A177-3AD203B41FA5}">
                      <a16:colId xmlns:a16="http://schemas.microsoft.com/office/drawing/2014/main" val="4285878125"/>
                    </a:ext>
                  </a:extLst>
                </a:gridCol>
                <a:gridCol w="1361464">
                  <a:extLst>
                    <a:ext uri="{9D8B030D-6E8A-4147-A177-3AD203B41FA5}">
                      <a16:colId xmlns:a16="http://schemas.microsoft.com/office/drawing/2014/main" val="1720961845"/>
                    </a:ext>
                  </a:extLst>
                </a:gridCol>
                <a:gridCol w="1361464">
                  <a:extLst>
                    <a:ext uri="{9D8B030D-6E8A-4147-A177-3AD203B41FA5}">
                      <a16:colId xmlns:a16="http://schemas.microsoft.com/office/drawing/2014/main" val="3637691438"/>
                    </a:ext>
                  </a:extLst>
                </a:gridCol>
              </a:tblGrid>
              <a:tr h="293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AGENTE</a:t>
                      </a:r>
                      <a:endParaRPr lang="en-US" sz="19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ROLLO</a:t>
                      </a:r>
                      <a:endParaRPr lang="en-US" sz="19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RESISTENCIA</a:t>
                      </a:r>
                      <a:endParaRPr lang="en-US" sz="19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220751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5905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47154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537049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25899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89449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17269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59040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430843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61712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491224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577957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291487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415363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59824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632267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105222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310286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216671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832273"/>
                  </a:ext>
                </a:extLst>
              </a:tr>
              <a:tr h="209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60.5</a:t>
                      </a:r>
                    </a:p>
                  </a:txBody>
                  <a:tcPr marL="9243" marR="9243" marT="92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20983"/>
                  </a:ext>
                </a:extLst>
              </a:tr>
            </a:tbl>
          </a:graphicData>
        </a:graphic>
      </p:graphicFrame>
      <p:pic>
        <p:nvPicPr>
          <p:cNvPr id="4" name="Picture 24" descr="Cartoon plug ⬇ Vector Image by © lineartestpilot | Vector Stock 4644016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34918">
            <a:off x="9034630" y="218434"/>
            <a:ext cx="3339269" cy="239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hlinkClick r:id="rId6" action="ppaction://hlinksldjump"/>
          </p:cNvPr>
          <p:cNvSpPr txBox="1"/>
          <p:nvPr/>
        </p:nvSpPr>
        <p:spPr>
          <a:xfrm>
            <a:off x="374654" y="2490530"/>
            <a:ext cx="5158155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endParaRPr lang="es-PE" sz="2000" dirty="0" smtClean="0">
              <a:latin typeface="Berlin Sans FB" panose="020E0602020502020306" pitchFamily="34" charset="0"/>
            </a:endParaRPr>
          </a:p>
          <a:p>
            <a:r>
              <a:rPr lang="es-MX" sz="2000" dirty="0">
                <a:latin typeface="Berlin Sans FB" panose="020E0602020502020306" pitchFamily="34" charset="0"/>
              </a:rPr>
              <a:t>Una empresa textil desea probar el efecto que tienen cuatro agentes químicos sobre la resistencia de un tipo de tela. Como puede haber variabilidad entre un rollo de tela y otro, decide utilizar un DBCA, considerando los rollos de tela como bloques. Se selecciona cinco rollos y les aplica cuatro agentes químicos en orden aleatorio. A continuación, se proporcionan los resultados de la resistencia a la tensión en lb/pulgadas2 .</a:t>
            </a:r>
            <a:endParaRPr lang="es-PE" sz="2000" dirty="0">
              <a:latin typeface="Berlin Sans FB" panose="020E0602020502020306" pitchFamily="34" charset="0"/>
            </a:endParaRP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407705" y="2198143"/>
            <a:ext cx="2919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200" b="1" dirty="0"/>
              <a:t>Ejercicio</a:t>
            </a:r>
            <a:r>
              <a:rPr lang="es-PE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6316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 descr="Esta imagen es una ilustración de un hombre con barba. 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>
            <a:off x="940705" y="1035906"/>
            <a:ext cx="3812028" cy="5316472"/>
            <a:chOff x="117404" y="1951388"/>
            <a:chExt cx="3810340" cy="5197917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82ED547-BB7E-4187-9E8C-EA8699D2D1A2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14" name="Forma libre 5">
                <a:extLst>
                  <a:ext uri="{FF2B5EF4-FFF2-40B4-BE49-F238E27FC236}">
                    <a16:creationId xmlns:a16="http://schemas.microsoft.com/office/drawing/2014/main" id="{C8571C14-2F27-4E34-B686-6E2CDCF3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" name="Forma libre 6">
                <a:extLst>
                  <a:ext uri="{FF2B5EF4-FFF2-40B4-BE49-F238E27FC236}">
                    <a16:creationId xmlns:a16="http://schemas.microsoft.com/office/drawing/2014/main" id="{600A3A6C-7791-471C-A365-60A8E278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" name="Forma libre 7">
                <a:extLst>
                  <a:ext uri="{FF2B5EF4-FFF2-40B4-BE49-F238E27FC236}">
                    <a16:creationId xmlns:a16="http://schemas.microsoft.com/office/drawing/2014/main" id="{84D147E2-C5A1-44B2-801C-2CD2E345C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" name="Forma libre 8">
                <a:extLst>
                  <a:ext uri="{FF2B5EF4-FFF2-40B4-BE49-F238E27FC236}">
                    <a16:creationId xmlns:a16="http://schemas.microsoft.com/office/drawing/2014/main" id="{8C4DC2FE-B668-467A-B05D-874A8610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8" name="Forma libre 9">
                <a:extLst>
                  <a:ext uri="{FF2B5EF4-FFF2-40B4-BE49-F238E27FC236}">
                    <a16:creationId xmlns:a16="http://schemas.microsoft.com/office/drawing/2014/main" id="{B5D4840E-C693-4B8E-86D8-E3E73CEB4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" name="Forma libre 10">
                <a:extLst>
                  <a:ext uri="{FF2B5EF4-FFF2-40B4-BE49-F238E27FC236}">
                    <a16:creationId xmlns:a16="http://schemas.microsoft.com/office/drawing/2014/main" id="{F1A3E269-0320-4431-A8DF-43BC01E3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" name="Forma libre 11">
                <a:extLst>
                  <a:ext uri="{FF2B5EF4-FFF2-40B4-BE49-F238E27FC236}">
                    <a16:creationId xmlns:a16="http://schemas.microsoft.com/office/drawing/2014/main" id="{68F90B1C-A4BC-499A-A3A8-6F83BFC7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" name="Forma libre 12">
                <a:extLst>
                  <a:ext uri="{FF2B5EF4-FFF2-40B4-BE49-F238E27FC236}">
                    <a16:creationId xmlns:a16="http://schemas.microsoft.com/office/drawing/2014/main" id="{0870DA8A-4FAB-4AF9-8E9C-77B8A630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" name="Forma libre 13">
                <a:extLst>
                  <a:ext uri="{FF2B5EF4-FFF2-40B4-BE49-F238E27FC236}">
                    <a16:creationId xmlns:a16="http://schemas.microsoft.com/office/drawing/2014/main" id="{116FA9B5-4461-4B4F-9235-D02206F6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3" name="Forma libre 14">
                <a:extLst>
                  <a:ext uri="{FF2B5EF4-FFF2-40B4-BE49-F238E27FC236}">
                    <a16:creationId xmlns:a16="http://schemas.microsoft.com/office/drawing/2014/main" id="{2BF4B088-9F78-4017-BB28-01D01B8E1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4" name="Forma libre 15">
                <a:extLst>
                  <a:ext uri="{FF2B5EF4-FFF2-40B4-BE49-F238E27FC236}">
                    <a16:creationId xmlns:a16="http://schemas.microsoft.com/office/drawing/2014/main" id="{52C1A77F-D0D3-4856-91DD-AD841A991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5" name="Forma libre 16">
                <a:extLst>
                  <a:ext uri="{FF2B5EF4-FFF2-40B4-BE49-F238E27FC236}">
                    <a16:creationId xmlns:a16="http://schemas.microsoft.com/office/drawing/2014/main" id="{AF758C60-4BC8-48B0-853B-79E4FE11DE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6" name="Forma libre 17">
                <a:extLst>
                  <a:ext uri="{FF2B5EF4-FFF2-40B4-BE49-F238E27FC236}">
                    <a16:creationId xmlns:a16="http://schemas.microsoft.com/office/drawing/2014/main" id="{5402D44F-972F-4278-8406-D3E44C9F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1" name="Rombo 10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7" name="Cuadro de texto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5018372" y="294952"/>
            <a:ext cx="5310871" cy="425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 DESCRIPTIVOS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4752734" y="1060750"/>
            <a:ext cx="5310871" cy="3557641"/>
          </a:xfrm>
          <a:prstGeom prst="rect">
            <a:avLst/>
          </a:prstGeom>
          <a:solidFill>
            <a:srgbClr val="6E9EE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113" t="41419" r="53298" b="23109"/>
          <a:stretch/>
        </p:blipFill>
        <p:spPr>
          <a:xfrm>
            <a:off x="4752731" y="1210322"/>
            <a:ext cx="5138840" cy="3463745"/>
          </a:xfrm>
          <a:prstGeom prst="rect">
            <a:avLst/>
          </a:prstGeom>
        </p:spPr>
      </p:pic>
      <p:pic>
        <p:nvPicPr>
          <p:cNvPr id="4098" name="Picture 2" descr="Cuuuuuttteeee Chibi Doctor Strange | Chibi marvel, Doctor strange marvel,  Marvel cartoons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5" y="0"/>
            <a:ext cx="999344" cy="146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VIDEO: Doctor Strange entra a tienda de cómics en NY y hechiza a todo mundo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463" y="4476750"/>
            <a:ext cx="4286250" cy="23812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9C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811" y="200190"/>
            <a:ext cx="4914573" cy="1577503"/>
          </a:xfrm>
        </p:spPr>
        <p:txBody>
          <a:bodyPr rtlCol="0">
            <a:noAutofit/>
          </a:bodyPr>
          <a:lstStyle/>
          <a:p>
            <a:pPr algn="ctr" rtl="0"/>
            <a:r>
              <a:rPr lang="es-ES" b="1" noProof="1" smtClean="0">
                <a:solidFill>
                  <a:srgbClr val="EEF3F8"/>
                </a:solidFill>
                <a:latin typeface="MS Reference Sans Serif" panose="020B0604030504040204" pitchFamily="34" charset="0"/>
              </a:rPr>
              <a:t>Elementos del Diseño</a:t>
            </a:r>
            <a:endParaRPr lang="es-ES" b="1" noProof="1">
              <a:solidFill>
                <a:srgbClr val="EEF3F8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6</a:t>
            </a:fld>
            <a:endParaRPr lang="es-ES" noProof="1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069" y="2131610"/>
            <a:ext cx="3964436" cy="557737"/>
          </a:xfrm>
        </p:spPr>
        <p:txBody>
          <a:bodyPr rtlCol="0">
            <a:normAutofit/>
          </a:bodyPr>
          <a:lstStyle/>
          <a:p>
            <a:r>
              <a:rPr lang="es-ES" b="1" noProof="1" smtClean="0">
                <a:solidFill>
                  <a:srgbClr val="A8E01C"/>
                </a:solidFill>
              </a:rPr>
              <a:t>Factores:</a:t>
            </a:r>
            <a:endParaRPr lang="es-ES" b="1" noProof="1">
              <a:solidFill>
                <a:srgbClr val="A8E01C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7358" y="2541065"/>
            <a:ext cx="3966723" cy="764747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b="1" noProof="1" smtClean="0">
                <a:solidFill>
                  <a:srgbClr val="EEF3F8"/>
                </a:solidFill>
              </a:rPr>
              <a:t>Agente</a:t>
            </a:r>
          </a:p>
          <a:p>
            <a:pPr rtl="0"/>
            <a:r>
              <a:rPr lang="es-ES" b="1" noProof="1" smtClean="0">
                <a:solidFill>
                  <a:srgbClr val="EEF3F8"/>
                </a:solidFill>
              </a:rPr>
              <a:t>Rollo.</a:t>
            </a:r>
            <a:endParaRPr lang="es-ES" b="1" noProof="1">
              <a:solidFill>
                <a:srgbClr val="EEF3F8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35072" y="3358771"/>
            <a:ext cx="2604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noProof="1" smtClean="0">
                <a:solidFill>
                  <a:srgbClr val="A8E01C"/>
                </a:solidFill>
              </a:rPr>
              <a:t>Nieveles del Factor:</a:t>
            </a:r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154180"/>
              </p:ext>
            </p:extLst>
          </p:nvPr>
        </p:nvGraphicFramePr>
        <p:xfrm>
          <a:off x="3061720" y="3710611"/>
          <a:ext cx="1954416" cy="2209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208">
                  <a:extLst>
                    <a:ext uri="{9D8B030D-6E8A-4147-A177-3AD203B41FA5}">
                      <a16:colId xmlns:a16="http://schemas.microsoft.com/office/drawing/2014/main" val="1167780500"/>
                    </a:ext>
                  </a:extLst>
                </a:gridCol>
                <a:gridCol w="977208">
                  <a:extLst>
                    <a:ext uri="{9D8B030D-6E8A-4147-A177-3AD203B41FA5}">
                      <a16:colId xmlns:a16="http://schemas.microsoft.com/office/drawing/2014/main" val="2253113165"/>
                    </a:ext>
                  </a:extLst>
                </a:gridCol>
              </a:tblGrid>
              <a:tr h="368221">
                <a:tc>
                  <a:txBody>
                    <a:bodyPr/>
                    <a:lstStyle/>
                    <a:p>
                      <a:r>
                        <a:rPr lang="es-PE" dirty="0" smtClean="0"/>
                        <a:t>Agente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Rollo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81345"/>
                  </a:ext>
                </a:extLst>
              </a:tr>
              <a:tr h="368221">
                <a:tc>
                  <a:txBody>
                    <a:bodyPr/>
                    <a:lstStyle/>
                    <a:p>
                      <a:r>
                        <a:rPr lang="es-PE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588871"/>
                  </a:ext>
                </a:extLst>
              </a:tr>
              <a:tr h="368221">
                <a:tc>
                  <a:txBody>
                    <a:bodyPr/>
                    <a:lstStyle/>
                    <a:p>
                      <a:r>
                        <a:rPr lang="es-PE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7302"/>
                  </a:ext>
                </a:extLst>
              </a:tr>
              <a:tr h="368221">
                <a:tc>
                  <a:txBody>
                    <a:bodyPr/>
                    <a:lstStyle/>
                    <a:p>
                      <a:r>
                        <a:rPr lang="es-PE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527911"/>
                  </a:ext>
                </a:extLst>
              </a:tr>
              <a:tr h="368221">
                <a:tc>
                  <a:txBody>
                    <a:bodyPr/>
                    <a:lstStyle/>
                    <a:p>
                      <a:r>
                        <a:rPr lang="es-PE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642970"/>
                  </a:ext>
                </a:extLst>
              </a:tr>
              <a:tr h="3682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86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37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34" y="162853"/>
            <a:ext cx="4914573" cy="1577503"/>
          </a:xfrm>
        </p:spPr>
        <p:txBody>
          <a:bodyPr rtlCol="0">
            <a:noAutofit/>
          </a:bodyPr>
          <a:lstStyle/>
          <a:p>
            <a:pPr algn="ctr" rtl="0"/>
            <a:r>
              <a:rPr lang="es-ES" b="1" noProof="1" smtClean="0">
                <a:solidFill>
                  <a:srgbClr val="EEF3F8"/>
                </a:solidFill>
                <a:latin typeface="MS Reference Sans Serif" panose="020B0604030504040204" pitchFamily="34" charset="0"/>
              </a:rPr>
              <a:t>Elementos del Diseño</a:t>
            </a:r>
            <a:endParaRPr lang="es-ES" b="1" noProof="1">
              <a:solidFill>
                <a:srgbClr val="EEF3F8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1" dirty="0" smtClean="0"/>
              <a:pPr rtl="0"/>
              <a:t>7</a:t>
            </a:fld>
            <a:endParaRPr lang="es-ES" noProof="1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5771" y="2149101"/>
            <a:ext cx="3964436" cy="557737"/>
          </a:xfrm>
        </p:spPr>
        <p:txBody>
          <a:bodyPr rtlCol="0">
            <a:normAutofit fontScale="77500" lnSpcReduction="20000"/>
          </a:bodyPr>
          <a:lstStyle/>
          <a:p>
            <a:r>
              <a:rPr lang="es-ES" b="1" noProof="1" smtClean="0">
                <a:solidFill>
                  <a:srgbClr val="A8E01C"/>
                </a:solidFill>
              </a:rPr>
              <a:t>Tratamientos:</a:t>
            </a:r>
            <a:r>
              <a:rPr lang="es-ES" b="1" noProof="1">
                <a:solidFill>
                  <a:srgbClr val="A8E01C"/>
                </a:solidFill>
              </a:rPr>
              <a:t/>
            </a:r>
            <a:br>
              <a:rPr lang="es-ES" b="1" noProof="1">
                <a:solidFill>
                  <a:srgbClr val="A8E01C"/>
                </a:solidFill>
              </a:rPr>
            </a:br>
            <a:endParaRPr lang="es-ES" b="1" noProof="1">
              <a:solidFill>
                <a:srgbClr val="A8E01C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3483" y="2410276"/>
            <a:ext cx="3966723" cy="654908"/>
          </a:xfrm>
        </p:spPr>
        <p:txBody>
          <a:bodyPr rtlCol="0">
            <a:normAutofit/>
          </a:bodyPr>
          <a:lstStyle/>
          <a:p>
            <a:pPr rtl="0"/>
            <a:r>
              <a:rPr lang="es-ES" noProof="1" smtClean="0">
                <a:solidFill>
                  <a:srgbClr val="EEF3F8"/>
                </a:solidFill>
              </a:rPr>
              <a:t>Agente  Químico:1,2,3,4</a:t>
            </a:r>
            <a:endParaRPr lang="es-ES" noProof="1">
              <a:solidFill>
                <a:srgbClr val="EEF3F8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63484" y="306518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noProof="1" smtClean="0">
                <a:solidFill>
                  <a:srgbClr val="A8E01C"/>
                </a:solidFill>
              </a:rPr>
              <a:t>Bloques:</a:t>
            </a:r>
            <a:endParaRPr lang="en-US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663481" y="3370570"/>
            <a:ext cx="3966723" cy="6549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marL="180000" indent="-180000" algn="l" defTabSz="457200" rtl="0" eaLnBrk="1" latinLnBrk="0" hangingPunct="1">
              <a:spcBef>
                <a:spcPts val="600"/>
              </a:spcBef>
              <a:spcAft>
                <a:spcPts val="10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 smtClean="0">
                <a:solidFill>
                  <a:srgbClr val="EEF3F8"/>
                </a:solidFill>
              </a:rPr>
              <a:t>Rollo de tela: 1,2,3,4,5</a:t>
            </a:r>
            <a:endParaRPr lang="es-ES" noProof="1">
              <a:solidFill>
                <a:srgbClr val="EEF3F8"/>
              </a:solidFill>
            </a:endParaRPr>
          </a:p>
        </p:txBody>
      </p:sp>
      <p:pic>
        <p:nvPicPr>
          <p:cNvPr id="3074" name="Picture 2" descr="Cute Gatito GIF - Cute Gatito Gato - Descubre &amp; Comparte GIFs | Gatitos gif,  Gatito, Gif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65" y="5338120"/>
            <a:ext cx="1280811" cy="128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663484" y="4018853"/>
            <a:ext cx="2259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noProof="1" smtClean="0">
                <a:solidFill>
                  <a:srgbClr val="A8E01C"/>
                </a:solidFill>
              </a:rPr>
              <a:t>Unidad experimental:</a:t>
            </a:r>
            <a:endParaRPr lang="en-US" dirty="0"/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663481" y="4324240"/>
            <a:ext cx="3966723" cy="6549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marL="180000" indent="-180000" algn="l" defTabSz="457200" rtl="0" eaLnBrk="1" latinLnBrk="0" hangingPunct="1">
              <a:spcBef>
                <a:spcPts val="600"/>
              </a:spcBef>
              <a:spcAft>
                <a:spcPts val="10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 smtClean="0">
                <a:solidFill>
                  <a:srgbClr val="EEF3F8"/>
                </a:solidFill>
              </a:rPr>
              <a:t> 1 Rollo de tela</a:t>
            </a:r>
            <a:endParaRPr lang="es-ES" noProof="1">
              <a:solidFill>
                <a:srgbClr val="EEF3F8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63484" y="4910282"/>
            <a:ext cx="2061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noProof="1" smtClean="0">
                <a:solidFill>
                  <a:srgbClr val="A8E01C"/>
                </a:solidFill>
              </a:rPr>
              <a:t>Variable Respuesta:</a:t>
            </a:r>
            <a:endParaRPr lang="en-U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663481" y="5215669"/>
            <a:ext cx="3966723" cy="6549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marL="180000" indent="-180000" algn="l" defTabSz="457200" rtl="0" eaLnBrk="1" latinLnBrk="0" hangingPunct="1">
              <a:spcBef>
                <a:spcPts val="600"/>
              </a:spcBef>
              <a:spcAft>
                <a:spcPts val="10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 smtClean="0">
                <a:solidFill>
                  <a:srgbClr val="EEF3F8"/>
                </a:solidFill>
              </a:rPr>
              <a:t> Resistencia a la tensión en lb/pulgada2</a:t>
            </a:r>
            <a:endParaRPr lang="es-ES" noProof="1">
              <a:solidFill>
                <a:srgbClr val="EEF3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5D689A04-BBEC-441E-BB5F-DE42B29AA062}"/>
              </a:ext>
            </a:extLst>
          </p:cNvPr>
          <p:cNvSpPr/>
          <p:nvPr/>
        </p:nvSpPr>
        <p:spPr>
          <a:xfrm rot="10800000">
            <a:off x="3801980" y="2823735"/>
            <a:ext cx="3354793" cy="3216899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74818A37-0976-424C-9AA4-FA614FA033FE}"/>
              </a:ext>
            </a:extLst>
          </p:cNvPr>
          <p:cNvSpPr/>
          <p:nvPr/>
        </p:nvSpPr>
        <p:spPr>
          <a:xfrm>
            <a:off x="6639639" y="2178967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B4BF503C-0098-4C6E-94BB-C2089679465E}"/>
              </a:ext>
            </a:extLst>
          </p:cNvPr>
          <p:cNvSpPr/>
          <p:nvPr/>
        </p:nvSpPr>
        <p:spPr>
          <a:xfrm>
            <a:off x="6525831" y="3110509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E37AE37F-B885-4F01-9E46-34DE7453B218}"/>
              </a:ext>
            </a:extLst>
          </p:cNvPr>
          <p:cNvSpPr/>
          <p:nvPr/>
        </p:nvSpPr>
        <p:spPr>
          <a:xfrm>
            <a:off x="6247215" y="3405820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DDB7DD72-F9B3-445C-8FA5-527230BB3472}"/>
              </a:ext>
            </a:extLst>
          </p:cNvPr>
          <p:cNvSpPr/>
          <p:nvPr/>
        </p:nvSpPr>
        <p:spPr>
          <a:xfrm>
            <a:off x="6352653" y="3214916"/>
            <a:ext cx="2362400" cy="2265296"/>
          </a:xfrm>
          <a:prstGeom prst="triangl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0FD3C7B6-9F18-42AE-BC4A-145F4E58DDD2}"/>
              </a:ext>
            </a:extLst>
          </p:cNvPr>
          <p:cNvSpPr/>
          <p:nvPr/>
        </p:nvSpPr>
        <p:spPr>
          <a:xfrm rot="10800000">
            <a:off x="1669347" y="2374233"/>
            <a:ext cx="3968645" cy="3523575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1" name="Triángulo isósceles 18">
            <a:extLst>
              <a:ext uri="{FF2B5EF4-FFF2-40B4-BE49-F238E27FC236}">
                <a16:creationId xmlns:a16="http://schemas.microsoft.com/office/drawing/2014/main" id="{BF4AEE23-3A6F-4BB1-9885-7BF2B7DB1D13}"/>
              </a:ext>
            </a:extLst>
          </p:cNvPr>
          <p:cNvSpPr/>
          <p:nvPr/>
        </p:nvSpPr>
        <p:spPr>
          <a:xfrm>
            <a:off x="7056474" y="112295"/>
            <a:ext cx="2965084" cy="3833840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EF46F758-E16F-403E-8F7D-5E5F9AA292C1}"/>
              </a:ext>
            </a:extLst>
          </p:cNvPr>
          <p:cNvSpPr/>
          <p:nvPr/>
        </p:nvSpPr>
        <p:spPr>
          <a:xfrm>
            <a:off x="1130290" y="4123794"/>
            <a:ext cx="2237981" cy="1929295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AAF65E-7E30-4E03-9E17-F2987DCBAAF2}"/>
              </a:ext>
            </a:extLst>
          </p:cNvPr>
          <p:cNvSpPr/>
          <p:nvPr/>
        </p:nvSpPr>
        <p:spPr>
          <a:xfrm>
            <a:off x="1599249" y="1352639"/>
            <a:ext cx="703811" cy="703811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68CE789-5E4E-4509-B023-A46AE8A92043}"/>
              </a:ext>
            </a:extLst>
          </p:cNvPr>
          <p:cNvSpPr/>
          <p:nvPr/>
        </p:nvSpPr>
        <p:spPr>
          <a:xfrm>
            <a:off x="1768277" y="1521665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F104E98-4E87-4444-8589-D15D42522372}"/>
              </a:ext>
            </a:extLst>
          </p:cNvPr>
          <p:cNvSpPr/>
          <p:nvPr/>
        </p:nvSpPr>
        <p:spPr>
          <a:xfrm>
            <a:off x="1322597" y="902733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7AE0E9B9-0E80-4290-A2D2-6BD200E8C886}"/>
              </a:ext>
            </a:extLst>
          </p:cNvPr>
          <p:cNvSpPr/>
          <p:nvPr/>
        </p:nvSpPr>
        <p:spPr>
          <a:xfrm>
            <a:off x="-6760" y="3859228"/>
            <a:ext cx="2746918" cy="2368033"/>
          </a:xfrm>
          <a:prstGeom prst="triangle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" name="Rectángulo 14">
            <a:extLst>
              <a:ext uri="{FF2B5EF4-FFF2-40B4-BE49-F238E27FC236}">
                <a16:creationId xmlns:a16="http://schemas.microsoft.com/office/drawing/2014/main" id="{EF925C35-04BB-48CC-84BC-C4FB9295D4C8}"/>
              </a:ext>
            </a:extLst>
          </p:cNvPr>
          <p:cNvSpPr/>
          <p:nvPr/>
        </p:nvSpPr>
        <p:spPr>
          <a:xfrm>
            <a:off x="-599091" y="441541"/>
            <a:ext cx="9693664" cy="1230800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B169E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ECA5871-23CF-4F96-91E3-61D9B1654A1D}"/>
              </a:ext>
            </a:extLst>
          </p:cNvPr>
          <p:cNvSpPr>
            <a:spLocks noChangeAspect="1"/>
          </p:cNvSpPr>
          <p:nvPr/>
        </p:nvSpPr>
        <p:spPr>
          <a:xfrm>
            <a:off x="10168909" y="3274765"/>
            <a:ext cx="365760" cy="36576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7301A55-791F-4DAC-8791-2AE08B61EA37}"/>
              </a:ext>
            </a:extLst>
          </p:cNvPr>
          <p:cNvSpPr/>
          <p:nvPr/>
        </p:nvSpPr>
        <p:spPr>
          <a:xfrm>
            <a:off x="11527729" y="4432185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2B24A66-2ACB-4637-BDC5-5520938FD818}"/>
              </a:ext>
            </a:extLst>
          </p:cNvPr>
          <p:cNvSpPr/>
          <p:nvPr/>
        </p:nvSpPr>
        <p:spPr>
          <a:xfrm>
            <a:off x="1730790" y="5012464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E64D8A3-0B35-4599-AF38-4768AA9F80CB}"/>
              </a:ext>
            </a:extLst>
          </p:cNvPr>
          <p:cNvSpPr/>
          <p:nvPr/>
        </p:nvSpPr>
        <p:spPr>
          <a:xfrm>
            <a:off x="7734033" y="4186769"/>
            <a:ext cx="1380545" cy="1380545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AB14C15-D5BD-4311-AFA4-3B26A701C825}"/>
              </a:ext>
            </a:extLst>
          </p:cNvPr>
          <p:cNvSpPr/>
          <p:nvPr/>
        </p:nvSpPr>
        <p:spPr>
          <a:xfrm>
            <a:off x="8501995" y="3361463"/>
            <a:ext cx="3302000" cy="330200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73A4DC98-FC3C-45F4-9642-2608FEDA9738}"/>
              </a:ext>
            </a:extLst>
          </p:cNvPr>
          <p:cNvSpPr/>
          <p:nvPr/>
        </p:nvSpPr>
        <p:spPr>
          <a:xfrm>
            <a:off x="11320979" y="5616432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F947C51B-EF9D-408C-A5D8-18FA52EB03B8}"/>
              </a:ext>
            </a:extLst>
          </p:cNvPr>
          <p:cNvSpPr/>
          <p:nvPr/>
        </p:nvSpPr>
        <p:spPr>
          <a:xfrm>
            <a:off x="7771429" y="3223023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3135001C-01F7-45DC-ABF3-915B22FD578F}"/>
              </a:ext>
            </a:extLst>
          </p:cNvPr>
          <p:cNvSpPr/>
          <p:nvPr/>
        </p:nvSpPr>
        <p:spPr>
          <a:xfrm rot="10800000">
            <a:off x="8212651" y="3837527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0B8A6B2E-B8C3-44E7-9F4D-FFEB8705060D}"/>
              </a:ext>
            </a:extLst>
          </p:cNvPr>
          <p:cNvSpPr/>
          <p:nvPr/>
        </p:nvSpPr>
        <p:spPr>
          <a:xfrm rot="10800000">
            <a:off x="7128742" y="2804143"/>
            <a:ext cx="1964423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7" name="Triángulo isósceles 26">
            <a:extLst>
              <a:ext uri="{FF2B5EF4-FFF2-40B4-BE49-F238E27FC236}">
                <a16:creationId xmlns:a16="http://schemas.microsoft.com/office/drawing/2014/main" id="{F5FB9ACF-AF44-4A64-8159-175D054632A9}"/>
              </a:ext>
            </a:extLst>
          </p:cNvPr>
          <p:cNvSpPr/>
          <p:nvPr/>
        </p:nvSpPr>
        <p:spPr>
          <a:xfrm rot="10800000">
            <a:off x="10459478" y="3888178"/>
            <a:ext cx="1154471" cy="995233"/>
          </a:xfrm>
          <a:prstGeom prst="triangle">
            <a:avLst>
              <a:gd name="adj" fmla="val 46606"/>
            </a:avLst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B6ABA6F-3778-42B8-BA89-2CBB403439EE}"/>
              </a:ext>
            </a:extLst>
          </p:cNvPr>
          <p:cNvSpPr>
            <a:spLocks noChangeAspect="1"/>
          </p:cNvSpPr>
          <p:nvPr/>
        </p:nvSpPr>
        <p:spPr>
          <a:xfrm>
            <a:off x="8655611" y="54103"/>
            <a:ext cx="3657600" cy="365760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95502D4-9B6B-42D0-9E74-B1A0881C5C5E}"/>
              </a:ext>
            </a:extLst>
          </p:cNvPr>
          <p:cNvSpPr/>
          <p:nvPr/>
        </p:nvSpPr>
        <p:spPr>
          <a:xfrm>
            <a:off x="10801751" y="1195252"/>
            <a:ext cx="1451957" cy="1451957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76A6FF-5B8D-41B6-B344-C91473FE5BFD}"/>
              </a:ext>
            </a:extLst>
          </p:cNvPr>
          <p:cNvSpPr/>
          <p:nvPr/>
        </p:nvSpPr>
        <p:spPr>
          <a:xfrm rot="10618464">
            <a:off x="8302600" y="5288149"/>
            <a:ext cx="978891" cy="978891"/>
          </a:xfrm>
          <a:prstGeom prst="ellipse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7107CA21-28BF-46C5-91AA-20088507BEDF}"/>
              </a:ext>
            </a:extLst>
          </p:cNvPr>
          <p:cNvSpPr/>
          <p:nvPr/>
        </p:nvSpPr>
        <p:spPr>
          <a:xfrm>
            <a:off x="7620408" y="4815137"/>
            <a:ext cx="1609523" cy="1729372"/>
          </a:xfrm>
          <a:prstGeom prst="triangle">
            <a:avLst/>
          </a:prstGeom>
          <a:noFill/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7C5A09F-C813-449D-9FB1-AC2D1966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924" y="365590"/>
            <a:ext cx="8408266" cy="1591081"/>
          </a:xfrm>
        </p:spPr>
        <p:txBody>
          <a:bodyPr rtlCol="0">
            <a:normAutofit/>
          </a:bodyPr>
          <a:lstStyle/>
          <a:p>
            <a:pPr rtl="0"/>
            <a:r>
              <a:rPr lang="es-ES" sz="4000" b="1" cap="none" dirty="0">
                <a:ln w="22225">
                  <a:solidFill>
                    <a:srgbClr val="FFFFFF"/>
                  </a:solidFill>
                  <a:prstDash val="solid"/>
                </a:ln>
                <a:solidFill>
                  <a:srgbClr val="E9AA49"/>
                </a:solidFill>
              </a:rPr>
              <a:t>Supuesto de Normalidad</a:t>
            </a:r>
          </a:p>
        </p:txBody>
      </p:sp>
      <p:pic>
        <p:nvPicPr>
          <p:cNvPr id="6146" name="Picture 2" descr="33 Gatitos Kawaii ¡para comérselos a besos! | Gifmaniacos.es | Gif lindos,  Gatos kawaii, Gracioso gif">
            <a:hlinkClick r:id="rId9"/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" y="1660410"/>
            <a:ext cx="1946151" cy="19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2029036" y="4734173"/>
                <a:ext cx="6136453" cy="1754326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PE" b="1" dirty="0" smtClean="0">
                    <a:solidFill>
                      <a:srgbClr val="002060"/>
                    </a:solidFill>
                  </a:rPr>
                  <a:t>Conclusión:</a:t>
                </a:r>
              </a:p>
              <a:p>
                <a:endParaRPr lang="es-PE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=0.943&gt;0.01,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𝑠𝑒𝑟𝑒𝑐h𝑎𝑧𝑎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P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s-PE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i="1">
                          <a:latin typeface="Cambria Math" panose="02040503050406030204" pitchFamily="18" charset="0"/>
                        </a:rPr>
                        <m:t>𝐸𝑛𝑡𝑜𝑛𝑐𝑒𝑠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𝑒𝑟𝑟𝑜𝑟𝑒𝑠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𝑡𝑖𝑒𝑛𝑒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𝑢𝑛𝑎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𝑑𝑖𝑠𝑡𝑟𝑖𝑏𝑢𝑐𝑖𝑜𝑛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𝑛𝑜𝑟𝑚𝑎𝑙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E" b="0" dirty="0" smtClean="0"/>
              </a:p>
              <a:p>
                <a:endParaRPr lang="es-PE" dirty="0"/>
              </a:p>
              <a:p>
                <a:endParaRPr lang="es-PE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036" y="4734173"/>
                <a:ext cx="6136453" cy="1754326"/>
              </a:xfrm>
              <a:prstGeom prst="rect">
                <a:avLst/>
              </a:prstGeom>
              <a:blipFill>
                <a:blip r:embed="rId11"/>
                <a:stretch>
                  <a:fillRect l="-593" t="-1024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/>
              <p:cNvSpPr txBox="1"/>
              <p:nvPr/>
            </p:nvSpPr>
            <p:spPr>
              <a:xfrm>
                <a:off x="2029036" y="2189681"/>
                <a:ext cx="6136453" cy="1477328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PE" b="1" dirty="0" smtClean="0">
                    <a:solidFill>
                      <a:srgbClr val="002060"/>
                    </a:solidFill>
                  </a:rPr>
                  <a:t>Planteamiento de Hipótesis: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𝑒𝑟𝑟𝑜𝑟𝑒𝑠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𝑡𝑖𝑒𝑛𝑒𝑛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𝑢𝑛𝑎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𝑑𝑖𝑠𝑡𝑟𝑖𝑏𝑢𝑐𝑖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es-P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𝐿𝑜𝑠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𝑒𝑟𝑟𝑜𝑟𝑒𝑠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𝑡𝑖𝑒𝑛𝑒𝑛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𝑢𝑛𝑎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𝑑𝑖𝑠𝑡𝑟𝑖𝑏𝑢𝑐𝑖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es-PE" dirty="0"/>
              </a:p>
              <a:p>
                <a:endParaRPr lang="es-PE" dirty="0" smtClean="0"/>
              </a:p>
              <a:p>
                <a:r>
                  <a:rPr lang="es-PE" dirty="0" smtClean="0"/>
                  <a:t>α= 0.01</a:t>
                </a:r>
                <a:endParaRPr lang="es-PE" dirty="0"/>
              </a:p>
            </p:txBody>
          </p:sp>
        </mc:Choice>
        <mc:Fallback xmlns="">
          <p:sp>
            <p:nvSpPr>
              <p:cNvPr id="33" name="CuadroTexto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036" y="2189681"/>
                <a:ext cx="6136453" cy="1477328"/>
              </a:xfrm>
              <a:prstGeom prst="rect">
                <a:avLst/>
              </a:prstGeom>
              <a:blipFill>
                <a:blip r:embed="rId12"/>
                <a:stretch>
                  <a:fillRect l="-593" t="-803" b="-4016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42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5D689A04-BBEC-441E-BB5F-DE42B29AA062}"/>
              </a:ext>
            </a:extLst>
          </p:cNvPr>
          <p:cNvSpPr/>
          <p:nvPr/>
        </p:nvSpPr>
        <p:spPr>
          <a:xfrm rot="10800000">
            <a:off x="3801980" y="2823735"/>
            <a:ext cx="3354793" cy="3216899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74818A37-0976-424C-9AA4-FA614FA033FE}"/>
              </a:ext>
            </a:extLst>
          </p:cNvPr>
          <p:cNvSpPr/>
          <p:nvPr/>
        </p:nvSpPr>
        <p:spPr>
          <a:xfrm>
            <a:off x="6639639" y="2178967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B4BF503C-0098-4C6E-94BB-C2089679465E}"/>
              </a:ext>
            </a:extLst>
          </p:cNvPr>
          <p:cNvSpPr/>
          <p:nvPr/>
        </p:nvSpPr>
        <p:spPr>
          <a:xfrm>
            <a:off x="6525831" y="3110509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E37AE37F-B885-4F01-9E46-34DE7453B218}"/>
              </a:ext>
            </a:extLst>
          </p:cNvPr>
          <p:cNvSpPr/>
          <p:nvPr/>
        </p:nvSpPr>
        <p:spPr>
          <a:xfrm>
            <a:off x="6247215" y="3405820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DDB7DD72-F9B3-445C-8FA5-527230BB3472}"/>
              </a:ext>
            </a:extLst>
          </p:cNvPr>
          <p:cNvSpPr/>
          <p:nvPr/>
        </p:nvSpPr>
        <p:spPr>
          <a:xfrm>
            <a:off x="6352653" y="3214916"/>
            <a:ext cx="2362400" cy="2265296"/>
          </a:xfrm>
          <a:prstGeom prst="triangl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0FD3C7B6-9F18-42AE-BC4A-145F4E58DDD2}"/>
              </a:ext>
            </a:extLst>
          </p:cNvPr>
          <p:cNvSpPr/>
          <p:nvPr/>
        </p:nvSpPr>
        <p:spPr>
          <a:xfrm rot="10800000">
            <a:off x="1669347" y="2374233"/>
            <a:ext cx="3968645" cy="3523575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1" name="Triángulo isósceles 18">
            <a:extLst>
              <a:ext uri="{FF2B5EF4-FFF2-40B4-BE49-F238E27FC236}">
                <a16:creationId xmlns:a16="http://schemas.microsoft.com/office/drawing/2014/main" id="{BF4AEE23-3A6F-4BB1-9885-7BF2B7DB1D13}"/>
              </a:ext>
            </a:extLst>
          </p:cNvPr>
          <p:cNvSpPr/>
          <p:nvPr/>
        </p:nvSpPr>
        <p:spPr>
          <a:xfrm>
            <a:off x="7056474" y="112295"/>
            <a:ext cx="2965084" cy="3833840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EF46F758-E16F-403E-8F7D-5E5F9AA292C1}"/>
              </a:ext>
            </a:extLst>
          </p:cNvPr>
          <p:cNvSpPr/>
          <p:nvPr/>
        </p:nvSpPr>
        <p:spPr>
          <a:xfrm>
            <a:off x="1130290" y="4123794"/>
            <a:ext cx="2237981" cy="1929295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AAF65E-7E30-4E03-9E17-F2987DCBAAF2}"/>
              </a:ext>
            </a:extLst>
          </p:cNvPr>
          <p:cNvSpPr/>
          <p:nvPr/>
        </p:nvSpPr>
        <p:spPr>
          <a:xfrm>
            <a:off x="1599249" y="1352639"/>
            <a:ext cx="703811" cy="703811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68CE789-5E4E-4509-B023-A46AE8A92043}"/>
              </a:ext>
            </a:extLst>
          </p:cNvPr>
          <p:cNvSpPr/>
          <p:nvPr/>
        </p:nvSpPr>
        <p:spPr>
          <a:xfrm>
            <a:off x="1768277" y="1521665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F104E98-4E87-4444-8589-D15D42522372}"/>
              </a:ext>
            </a:extLst>
          </p:cNvPr>
          <p:cNvSpPr/>
          <p:nvPr/>
        </p:nvSpPr>
        <p:spPr>
          <a:xfrm>
            <a:off x="1322597" y="902733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7AE0E9B9-0E80-4290-A2D2-6BD200E8C886}"/>
              </a:ext>
            </a:extLst>
          </p:cNvPr>
          <p:cNvSpPr/>
          <p:nvPr/>
        </p:nvSpPr>
        <p:spPr>
          <a:xfrm>
            <a:off x="-6760" y="3859228"/>
            <a:ext cx="2746918" cy="2368033"/>
          </a:xfrm>
          <a:prstGeom prst="triangle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" name="Rectángulo 14">
            <a:extLst>
              <a:ext uri="{FF2B5EF4-FFF2-40B4-BE49-F238E27FC236}">
                <a16:creationId xmlns:a16="http://schemas.microsoft.com/office/drawing/2014/main" id="{EF925C35-04BB-48CC-84BC-C4FB9295D4C8}"/>
              </a:ext>
            </a:extLst>
          </p:cNvPr>
          <p:cNvSpPr/>
          <p:nvPr/>
        </p:nvSpPr>
        <p:spPr>
          <a:xfrm>
            <a:off x="-599091" y="441541"/>
            <a:ext cx="9693664" cy="1230800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B169E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ECA5871-23CF-4F96-91E3-61D9B1654A1D}"/>
              </a:ext>
            </a:extLst>
          </p:cNvPr>
          <p:cNvSpPr>
            <a:spLocks noChangeAspect="1"/>
          </p:cNvSpPr>
          <p:nvPr/>
        </p:nvSpPr>
        <p:spPr>
          <a:xfrm>
            <a:off x="10168909" y="3274765"/>
            <a:ext cx="365760" cy="36576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7301A55-791F-4DAC-8791-2AE08B61EA37}"/>
              </a:ext>
            </a:extLst>
          </p:cNvPr>
          <p:cNvSpPr/>
          <p:nvPr/>
        </p:nvSpPr>
        <p:spPr>
          <a:xfrm>
            <a:off x="11527729" y="4432185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2B24A66-2ACB-4637-BDC5-5520938FD818}"/>
              </a:ext>
            </a:extLst>
          </p:cNvPr>
          <p:cNvSpPr/>
          <p:nvPr/>
        </p:nvSpPr>
        <p:spPr>
          <a:xfrm>
            <a:off x="1730790" y="5012464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E64D8A3-0B35-4599-AF38-4768AA9F80CB}"/>
              </a:ext>
            </a:extLst>
          </p:cNvPr>
          <p:cNvSpPr/>
          <p:nvPr/>
        </p:nvSpPr>
        <p:spPr>
          <a:xfrm>
            <a:off x="7734033" y="4186769"/>
            <a:ext cx="1380545" cy="1380545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AB14C15-D5BD-4311-AFA4-3B26A701C825}"/>
              </a:ext>
            </a:extLst>
          </p:cNvPr>
          <p:cNvSpPr/>
          <p:nvPr/>
        </p:nvSpPr>
        <p:spPr>
          <a:xfrm>
            <a:off x="8312681" y="2979343"/>
            <a:ext cx="3302000" cy="330200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73A4DC98-FC3C-45F4-9642-2608FEDA9738}"/>
              </a:ext>
            </a:extLst>
          </p:cNvPr>
          <p:cNvSpPr/>
          <p:nvPr/>
        </p:nvSpPr>
        <p:spPr>
          <a:xfrm>
            <a:off x="11320979" y="5616432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F947C51B-EF9D-408C-A5D8-18FA52EB03B8}"/>
              </a:ext>
            </a:extLst>
          </p:cNvPr>
          <p:cNvSpPr/>
          <p:nvPr/>
        </p:nvSpPr>
        <p:spPr>
          <a:xfrm>
            <a:off x="7771429" y="3223023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3135001C-01F7-45DC-ABF3-915B22FD578F}"/>
              </a:ext>
            </a:extLst>
          </p:cNvPr>
          <p:cNvSpPr/>
          <p:nvPr/>
        </p:nvSpPr>
        <p:spPr>
          <a:xfrm rot="10800000">
            <a:off x="8212651" y="3837527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0B8A6B2E-B8C3-44E7-9F4D-FFEB8705060D}"/>
              </a:ext>
            </a:extLst>
          </p:cNvPr>
          <p:cNvSpPr/>
          <p:nvPr/>
        </p:nvSpPr>
        <p:spPr>
          <a:xfrm rot="10800000">
            <a:off x="7128742" y="2804143"/>
            <a:ext cx="1964423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7" name="Triángulo isósceles 26">
            <a:extLst>
              <a:ext uri="{FF2B5EF4-FFF2-40B4-BE49-F238E27FC236}">
                <a16:creationId xmlns:a16="http://schemas.microsoft.com/office/drawing/2014/main" id="{F5FB9ACF-AF44-4A64-8159-175D054632A9}"/>
              </a:ext>
            </a:extLst>
          </p:cNvPr>
          <p:cNvSpPr/>
          <p:nvPr/>
        </p:nvSpPr>
        <p:spPr>
          <a:xfrm rot="10800000">
            <a:off x="10459478" y="3888178"/>
            <a:ext cx="1154471" cy="995233"/>
          </a:xfrm>
          <a:prstGeom prst="triangle">
            <a:avLst>
              <a:gd name="adj" fmla="val 46606"/>
            </a:avLst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B6ABA6F-3778-42B8-BA89-2CBB403439EE}"/>
              </a:ext>
            </a:extLst>
          </p:cNvPr>
          <p:cNvSpPr>
            <a:spLocks noChangeAspect="1"/>
          </p:cNvSpPr>
          <p:nvPr/>
        </p:nvSpPr>
        <p:spPr>
          <a:xfrm>
            <a:off x="8420273" y="-33381"/>
            <a:ext cx="3657600" cy="365760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95502D4-9B6B-42D0-9E74-B1A0881C5C5E}"/>
              </a:ext>
            </a:extLst>
          </p:cNvPr>
          <p:cNvSpPr/>
          <p:nvPr/>
        </p:nvSpPr>
        <p:spPr>
          <a:xfrm>
            <a:off x="10801751" y="1195252"/>
            <a:ext cx="1451957" cy="1451957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76A6FF-5B8D-41B6-B344-C91473FE5BFD}"/>
              </a:ext>
            </a:extLst>
          </p:cNvPr>
          <p:cNvSpPr/>
          <p:nvPr/>
        </p:nvSpPr>
        <p:spPr>
          <a:xfrm rot="10618464">
            <a:off x="8302600" y="5288149"/>
            <a:ext cx="978891" cy="978891"/>
          </a:xfrm>
          <a:prstGeom prst="ellipse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7107CA21-28BF-46C5-91AA-20088507BEDF}"/>
              </a:ext>
            </a:extLst>
          </p:cNvPr>
          <p:cNvSpPr/>
          <p:nvPr/>
        </p:nvSpPr>
        <p:spPr>
          <a:xfrm>
            <a:off x="7620408" y="4815137"/>
            <a:ext cx="1609523" cy="1729372"/>
          </a:xfrm>
          <a:prstGeom prst="triangle">
            <a:avLst/>
          </a:prstGeom>
          <a:noFill/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7C5A09F-C813-449D-9FB1-AC2D1966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924" y="365590"/>
            <a:ext cx="8408266" cy="1591081"/>
          </a:xfrm>
        </p:spPr>
        <p:txBody>
          <a:bodyPr rtlCol="0">
            <a:normAutofit/>
          </a:bodyPr>
          <a:lstStyle/>
          <a:p>
            <a:pPr rtl="0"/>
            <a:r>
              <a:rPr lang="es-ES" sz="4000" b="1" cap="none" dirty="0">
                <a:ln w="22225">
                  <a:solidFill>
                    <a:srgbClr val="FFFFFF"/>
                  </a:solidFill>
                  <a:prstDash val="solid"/>
                </a:ln>
                <a:solidFill>
                  <a:srgbClr val="E9AA49"/>
                </a:solidFill>
              </a:rPr>
              <a:t>Supuesto de Homogeneidad</a:t>
            </a:r>
          </a:p>
        </p:txBody>
      </p:sp>
      <p:pic>
        <p:nvPicPr>
          <p:cNvPr id="5122" name="Picture 2" descr="Oh my Alfabetos!: Alfabeto de buho para Graduación. | Búhos pintados,  Imagenes de buhos animados, Buho dibujo">
            <a:hlinkClick r:id="rId9" action="ppaction://hlinksldjump"/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862" y="1199387"/>
            <a:ext cx="3314700" cy="42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796924" y="4609969"/>
                <a:ext cx="6136453" cy="1477328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PE" b="1" dirty="0" smtClean="0">
                    <a:solidFill>
                      <a:srgbClr val="002060"/>
                    </a:solidFill>
                  </a:rPr>
                  <a:t>Conclusión:</a:t>
                </a:r>
              </a:p>
              <a:p>
                <a:endParaRPr lang="es-PE" b="1" dirty="0" smtClean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=0.364&gt;0.01,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𝑠𝑒𝑟𝑒𝑐h𝑎𝑧𝑎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s-P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𝐿𝑎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𝑣𝑎𝑟𝑖𝑎𝑛𝑧𝑎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𝑐𝑜𝑛𝑠𝑡𝑎𝑛𝑡𝑒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𝑐𝑢𝑚𝑝𝑙𝑒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E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i="1">
                          <a:latin typeface="Cambria Math" panose="02040503050406030204" pitchFamily="18" charset="0"/>
                        </a:rPr>
                        <m:t>𝑠𝑢𝑝𝑢𝑒𝑠𝑡𝑜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h𝑜𝑚𝑜𝑔𝑒𝑛𝑒𝑖𝑑𝑎𝑑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𝑣𝑎𝑟𝑖𝑎𝑛𝑧𝑎𝑠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4" y="4609969"/>
                <a:ext cx="6136453" cy="1477328"/>
              </a:xfrm>
              <a:prstGeom prst="rect">
                <a:avLst/>
              </a:prstGeom>
              <a:blipFill>
                <a:blip r:embed="rId11"/>
                <a:stretch>
                  <a:fillRect l="-593" t="-803" b="-402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hlinkClick r:id="rId12"/>
              </p:cNvPr>
              <p:cNvSpPr txBox="1"/>
              <p:nvPr/>
            </p:nvSpPr>
            <p:spPr>
              <a:xfrm>
                <a:off x="796924" y="2065479"/>
                <a:ext cx="6136453" cy="1477328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PE" b="1" dirty="0" smtClean="0">
                    <a:solidFill>
                      <a:srgbClr val="002060"/>
                    </a:solidFill>
                  </a:rPr>
                  <a:t>Planteamiento de Hipótesis: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𝐿𝑎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𝑣𝑎𝑟𝑖𝑎𝑛𝑧𝑎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es-PE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𝐿𝑎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𝑣𝑎𝑟𝑖𝑎𝑛𝑧𝑎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es-PE" dirty="0"/>
              </a:p>
              <a:p>
                <a:endParaRPr lang="es-PE" dirty="0"/>
              </a:p>
              <a:p>
                <a:r>
                  <a:rPr lang="es-PE" dirty="0"/>
                  <a:t>α= </a:t>
                </a:r>
                <a:r>
                  <a:rPr lang="es-PE" dirty="0" smtClean="0"/>
                  <a:t>0.01</a:t>
                </a:r>
                <a:endParaRPr lang="es-PE" dirty="0"/>
              </a:p>
            </p:txBody>
          </p:sp>
        </mc:Choice>
        <mc:Fallback xmlns="">
          <p:sp>
            <p:nvSpPr>
              <p:cNvPr id="33" name="CuadroTexto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4" y="2065479"/>
                <a:ext cx="6136453" cy="1477328"/>
              </a:xfrm>
              <a:prstGeom prst="rect">
                <a:avLst/>
              </a:prstGeom>
              <a:blipFill>
                <a:blip r:embed="rId13"/>
                <a:stretch>
                  <a:fillRect l="-593" t="-1210" b="-4435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2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4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1255</TotalTime>
  <Words>640</Words>
  <Application>Microsoft Office PowerPoint</Application>
  <PresentationFormat>Panorámica</PresentationFormat>
  <Paragraphs>200</Paragraphs>
  <Slides>14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18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14</vt:i4>
      </vt:variant>
    </vt:vector>
  </HeadingPairs>
  <TitlesOfParts>
    <vt:vector size="37" baseType="lpstr">
      <vt:lpstr>Tw Cen MT</vt:lpstr>
      <vt:lpstr>Arial</vt:lpstr>
      <vt:lpstr>Baskerville Old Face</vt:lpstr>
      <vt:lpstr>Berlin Sans FB</vt:lpstr>
      <vt:lpstr>Book Antiqua</vt:lpstr>
      <vt:lpstr>Brush Script MT</vt:lpstr>
      <vt:lpstr>Calibri</vt:lpstr>
      <vt:lpstr>Calibri Light</vt:lpstr>
      <vt:lpstr>Cambria Math</vt:lpstr>
      <vt:lpstr>Corbel</vt:lpstr>
      <vt:lpstr>Freestyle Script</vt:lpstr>
      <vt:lpstr>French Script MT</vt:lpstr>
      <vt:lpstr>Harrington</vt:lpstr>
      <vt:lpstr>MS Reference Sans Serif</vt:lpstr>
      <vt:lpstr>Segoe UI</vt:lpstr>
      <vt:lpstr>Trebuchet MS</vt:lpstr>
      <vt:lpstr>Wingdings</vt:lpstr>
      <vt:lpstr>Wingdings 3</vt:lpstr>
      <vt:lpstr>Tema de Office</vt:lpstr>
      <vt:lpstr>Faceta</vt:lpstr>
      <vt:lpstr>Celestial</vt:lpstr>
      <vt:lpstr>Gota</vt:lpstr>
      <vt:lpstr>1_Celestial</vt:lpstr>
      <vt:lpstr>Diseño de Bloques Completos al Azar </vt:lpstr>
      <vt:lpstr>Presentación de PowerPoint</vt:lpstr>
      <vt:lpstr>Presentación de PowerPoint</vt:lpstr>
      <vt:lpstr>Lectura de Datos</vt:lpstr>
      <vt:lpstr>Presentación de PowerPoint</vt:lpstr>
      <vt:lpstr>Elementos del Diseño</vt:lpstr>
      <vt:lpstr>Elementos del Diseño</vt:lpstr>
      <vt:lpstr>Supuesto de Normalidad</vt:lpstr>
      <vt:lpstr>Supuesto de Homogeneidad</vt:lpstr>
      <vt:lpstr>Presentación de PowerPoint</vt:lpstr>
      <vt:lpstr>Estadístico “T”</vt:lpstr>
      <vt:lpstr>Estadístico “T”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lucia dalyli</dc:creator>
  <cp:lastModifiedBy>lucia dalyli</cp:lastModifiedBy>
  <cp:revision>100</cp:revision>
  <dcterms:created xsi:type="dcterms:W3CDTF">2021-03-19T19:59:20Z</dcterms:created>
  <dcterms:modified xsi:type="dcterms:W3CDTF">2021-03-22T03:03:04Z</dcterms:modified>
</cp:coreProperties>
</file>